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257" r:id="rId3"/>
    <p:sldId id="264" r:id="rId4"/>
    <p:sldId id="283" r:id="rId5"/>
    <p:sldId id="284" r:id="rId6"/>
    <p:sldId id="285" r:id="rId7"/>
    <p:sldId id="286" r:id="rId8"/>
    <p:sldId id="287" r:id="rId9"/>
    <p:sldId id="265" r:id="rId10"/>
    <p:sldId id="298" r:id="rId11"/>
    <p:sldId id="299" r:id="rId12"/>
    <p:sldId id="300" r:id="rId13"/>
    <p:sldId id="260" r:id="rId14"/>
    <p:sldId id="269" r:id="rId15"/>
    <p:sldId id="262" r:id="rId16"/>
    <p:sldId id="308" r:id="rId17"/>
    <p:sldId id="304" r:id="rId18"/>
    <p:sldId id="310" r:id="rId19"/>
    <p:sldId id="292" r:id="rId20"/>
    <p:sldId id="297" r:id="rId21"/>
    <p:sldId id="294" r:id="rId22"/>
    <p:sldId id="293" r:id="rId23"/>
    <p:sldId id="296" r:id="rId24"/>
    <p:sldId id="306" r:id="rId25"/>
    <p:sldId id="307" r:id="rId26"/>
    <p:sldId id="270" r:id="rId27"/>
    <p:sldId id="277" r:id="rId28"/>
    <p:sldId id="278" r:id="rId29"/>
    <p:sldId id="279" r:id="rId30"/>
    <p:sldId id="280" r:id="rId31"/>
    <p:sldId id="281" r:id="rId32"/>
    <p:sldId id="282" r:id="rId33"/>
    <p:sldId id="309" r:id="rId34"/>
    <p:sldId id="273" r:id="rId35"/>
    <p:sldId id="295" r:id="rId36"/>
    <p:sldId id="261" r:id="rId37"/>
    <p:sldId id="259" r:id="rId38"/>
    <p:sldId id="263" r:id="rId39"/>
    <p:sldId id="276" r:id="rId40"/>
    <p:sldId id="305" r:id="rId41"/>
    <p:sldId id="271" r:id="rId42"/>
    <p:sldId id="274" r:id="rId43"/>
    <p:sldId id="275" r:id="rId44"/>
    <p:sldId id="288" r:id="rId45"/>
    <p:sldId id="289" r:id="rId46"/>
    <p:sldId id="290" r:id="rId47"/>
    <p:sldId id="301" r:id="rId48"/>
    <p:sldId id="302" r:id="rId49"/>
    <p:sldId id="303"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31" autoAdjust="0"/>
  </p:normalViewPr>
  <p:slideViewPr>
    <p:cSldViewPr snapToGrid="0" snapToObjects="1">
      <p:cViewPr>
        <p:scale>
          <a:sx n="63" d="100"/>
          <a:sy n="63" d="100"/>
        </p:scale>
        <p:origin x="-2088" y="-3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0"/>
          <c:order val="0"/>
          <c:tx>
            <c:strRef>
              <c:f>Sheet1!$B$1</c:f>
              <c:strCache>
                <c:ptCount val="1"/>
                <c:pt idx="0">
                  <c:v>Carried Forward </c:v>
                </c:pt>
              </c:strCache>
            </c:strRef>
          </c:tx>
          <c:invertIfNegative val="0"/>
          <c:cat>
            <c:strRef>
              <c:f>Sheet1!$A$2:$A$5</c:f>
              <c:strCache>
                <c:ptCount val="4"/>
                <c:pt idx="0">
                  <c:v>Iteration 1</c:v>
                </c:pt>
                <c:pt idx="1">
                  <c:v>Iteration 2</c:v>
                </c:pt>
                <c:pt idx="2">
                  <c:v>Iteration 3</c:v>
                </c:pt>
                <c:pt idx="3">
                  <c:v>Iteration 4</c:v>
                </c:pt>
              </c:strCache>
            </c:strRef>
          </c:cat>
          <c:val>
            <c:numRef>
              <c:f>Sheet1!$B$2:$B$5</c:f>
              <c:numCache>
                <c:formatCode>General</c:formatCode>
                <c:ptCount val="4"/>
                <c:pt idx="0">
                  <c:v>0.0</c:v>
                </c:pt>
                <c:pt idx="1">
                  <c:v>4.0</c:v>
                </c:pt>
                <c:pt idx="2">
                  <c:v>3.0</c:v>
                </c:pt>
                <c:pt idx="3">
                  <c:v>2.0</c:v>
                </c:pt>
              </c:numCache>
            </c:numRef>
          </c:val>
        </c:ser>
        <c:ser>
          <c:idx val="1"/>
          <c:order val="1"/>
          <c:tx>
            <c:strRef>
              <c:f>Sheet1!$C$1</c:f>
              <c:strCache>
                <c:ptCount val="1"/>
                <c:pt idx="0">
                  <c:v>Closed</c:v>
                </c:pt>
              </c:strCache>
            </c:strRef>
          </c:tx>
          <c:invertIfNegative val="0"/>
          <c:cat>
            <c:strRef>
              <c:f>Sheet1!$A$2:$A$5</c:f>
              <c:strCache>
                <c:ptCount val="4"/>
                <c:pt idx="0">
                  <c:v>Iteration 1</c:v>
                </c:pt>
                <c:pt idx="1">
                  <c:v>Iteration 2</c:v>
                </c:pt>
                <c:pt idx="2">
                  <c:v>Iteration 3</c:v>
                </c:pt>
                <c:pt idx="3">
                  <c:v>Iteration 4</c:v>
                </c:pt>
              </c:strCache>
            </c:strRef>
          </c:cat>
          <c:val>
            <c:numRef>
              <c:f>Sheet1!$C$2:$C$5</c:f>
              <c:numCache>
                <c:formatCode>General</c:formatCode>
                <c:ptCount val="4"/>
                <c:pt idx="0">
                  <c:v>6.0</c:v>
                </c:pt>
                <c:pt idx="1">
                  <c:v>5.0</c:v>
                </c:pt>
                <c:pt idx="2">
                  <c:v>9.0</c:v>
                </c:pt>
                <c:pt idx="3">
                  <c:v>4.0</c:v>
                </c:pt>
              </c:numCache>
            </c:numRef>
          </c:val>
        </c:ser>
        <c:ser>
          <c:idx val="2"/>
          <c:order val="2"/>
          <c:tx>
            <c:strRef>
              <c:f>Sheet1!$D$1</c:f>
              <c:strCache>
                <c:ptCount val="1"/>
                <c:pt idx="0">
                  <c:v>Open</c:v>
                </c:pt>
              </c:strCache>
            </c:strRef>
          </c:tx>
          <c:invertIfNegative val="0"/>
          <c:cat>
            <c:strRef>
              <c:f>Sheet1!$A$2:$A$5</c:f>
              <c:strCache>
                <c:ptCount val="4"/>
                <c:pt idx="0">
                  <c:v>Iteration 1</c:v>
                </c:pt>
                <c:pt idx="1">
                  <c:v>Iteration 2</c:v>
                </c:pt>
                <c:pt idx="2">
                  <c:v>Iteration 3</c:v>
                </c:pt>
                <c:pt idx="3">
                  <c:v>Iteration 4</c:v>
                </c:pt>
              </c:strCache>
            </c:strRef>
          </c:cat>
          <c:val>
            <c:numRef>
              <c:f>Sheet1!$D$2:$D$5</c:f>
              <c:numCache>
                <c:formatCode>General</c:formatCode>
                <c:ptCount val="4"/>
                <c:pt idx="0">
                  <c:v>4.0</c:v>
                </c:pt>
                <c:pt idx="1">
                  <c:v>3.0</c:v>
                </c:pt>
                <c:pt idx="2">
                  <c:v>2.0</c:v>
                </c:pt>
                <c:pt idx="3">
                  <c:v>5.0</c:v>
                </c:pt>
              </c:numCache>
            </c:numRef>
          </c:val>
        </c:ser>
        <c:dLbls>
          <c:showLegendKey val="0"/>
          <c:showVal val="0"/>
          <c:showCatName val="0"/>
          <c:showSerName val="0"/>
          <c:showPercent val="0"/>
          <c:showBubbleSize val="0"/>
        </c:dLbls>
        <c:gapWidth val="150"/>
        <c:overlap val="100"/>
        <c:axId val="583701144"/>
        <c:axId val="583706552"/>
      </c:barChart>
      <c:catAx>
        <c:axId val="583701144"/>
        <c:scaling>
          <c:orientation val="minMax"/>
        </c:scaling>
        <c:delete val="0"/>
        <c:axPos val="b"/>
        <c:majorTickMark val="out"/>
        <c:minorTickMark val="none"/>
        <c:tickLblPos val="nextTo"/>
        <c:crossAx val="583706552"/>
        <c:crosses val="autoZero"/>
        <c:auto val="1"/>
        <c:lblAlgn val="ctr"/>
        <c:lblOffset val="100"/>
        <c:noMultiLvlLbl val="0"/>
      </c:catAx>
      <c:valAx>
        <c:axId val="583706552"/>
        <c:scaling>
          <c:orientation val="minMax"/>
        </c:scaling>
        <c:delete val="0"/>
        <c:axPos val="l"/>
        <c:majorGridlines/>
        <c:numFmt formatCode="General" sourceLinked="1"/>
        <c:majorTickMark val="out"/>
        <c:minorTickMark val="none"/>
        <c:tickLblPos val="nextTo"/>
        <c:crossAx val="583701144"/>
        <c:crosses val="autoZero"/>
        <c:crossBetween val="between"/>
      </c:valAx>
    </c:plotArea>
    <c:legend>
      <c:legendPos val="r"/>
      <c:layout/>
      <c:overlay val="0"/>
    </c:legend>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png"/><Relationship Id="rId1" Type="http://schemas.openxmlformats.org/officeDocument/2006/relationships/image" Target="../media/image5.jpg"/><Relationship Id="rId2" Type="http://schemas.openxmlformats.org/officeDocument/2006/relationships/image" Target="../media/image6.jpg"/></Relationships>
</file>

<file path=ppt/diagrams/_rels/data10.xml.rels><?xml version="1.0" encoding="UTF-8" standalone="yes"?>
<Relationships xmlns="http://schemas.openxmlformats.org/package/2006/relationships"><Relationship Id="rId1" Type="http://schemas.openxmlformats.org/officeDocument/2006/relationships/image" Target="../media/image9.png"/></Relationships>
</file>

<file path=ppt/diagrams/_rels/data2.xml.rels><?xml version="1.0" encoding="UTF-8" standalone="yes"?>
<Relationships xmlns="http://schemas.openxmlformats.org/package/2006/relationships"><Relationship Id="rId1" Type="http://schemas.openxmlformats.org/officeDocument/2006/relationships/image" Target="../media/image5.jpg"/></Relationships>
</file>

<file path=ppt/diagrams/_rels/data4.xml.rels><?xml version="1.0" encoding="UTF-8" standalone="yes"?>
<Relationships xmlns="http://schemas.openxmlformats.org/package/2006/relationships"><Relationship Id="rId1" Type="http://schemas.openxmlformats.org/officeDocument/2006/relationships/image" Target="../media/image6.jpg"/></Relationships>
</file>

<file path=ppt/diagrams/_rels/data6.xml.rels><?xml version="1.0" encoding="UTF-8" standalone="yes"?>
<Relationships xmlns="http://schemas.openxmlformats.org/package/2006/relationships"><Relationship Id="rId1" Type="http://schemas.openxmlformats.org/officeDocument/2006/relationships/image" Target="../media/image7.jpg"/></Relationships>
</file>

<file path=ppt/diagrams/_rels/data8.xml.rels><?xml version="1.0" encoding="UTF-8" standalone="yes"?>
<Relationships xmlns="http://schemas.openxmlformats.org/package/2006/relationships"><Relationship Id="rId1" Type="http://schemas.openxmlformats.org/officeDocument/2006/relationships/image" Target="../media/image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png"/><Relationship Id="rId1" Type="http://schemas.openxmlformats.org/officeDocument/2006/relationships/image" Target="../media/image5.jpg"/><Relationship Id="rId2" Type="http://schemas.openxmlformats.org/officeDocument/2006/relationships/image" Target="../media/image6.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g"/></Relationships>
</file>

<file path=ppt/diagrams/_rels/drawing4.xml.rels><?xml version="1.0" encoding="UTF-8" standalone="yes"?>
<Relationships xmlns="http://schemas.openxmlformats.org/package/2006/relationships"><Relationship Id="rId1" Type="http://schemas.openxmlformats.org/officeDocument/2006/relationships/image" Target="../media/image6.jpg"/></Relationships>
</file>

<file path=ppt/diagrams/_rels/drawing6.xml.rels><?xml version="1.0" encoding="UTF-8" standalone="yes"?>
<Relationships xmlns="http://schemas.openxmlformats.org/package/2006/relationships"><Relationship Id="rId1" Type="http://schemas.openxmlformats.org/officeDocument/2006/relationships/image" Target="../media/image7.jpg"/></Relationships>
</file>

<file path=ppt/diagrams/_rels/drawing8.xml.rels><?xml version="1.0" encoding="UTF-8" standalone="yes"?>
<Relationships xmlns="http://schemas.openxmlformats.org/package/2006/relationships"><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5D00B9EF-A2B5-B74F-837B-3C7758581CA0}">
      <dgm:prSet phldrT="[Text]" custT="1"/>
      <dgm:spPr/>
      <dgm:t>
        <a:bodyPr/>
        <a:lstStyle/>
        <a:p>
          <a:pPr algn="l">
            <a:spcBef>
              <a:spcPts val="0"/>
            </a:spcBef>
            <a:spcAft>
              <a:spcPts val="0"/>
            </a:spcAft>
          </a:pPr>
          <a:r>
            <a:rPr lang="en-US" sz="3200" b="0" i="0" dirty="0" smtClean="0">
              <a:solidFill>
                <a:srgbClr val="000000"/>
              </a:solidFill>
              <a:latin typeface="Arial"/>
              <a:cs typeface="Arial"/>
            </a:rPr>
            <a:t>Lee Jun Kit</a:t>
          </a:r>
        </a:p>
        <a:p>
          <a:pPr algn="l">
            <a:spcBef>
              <a:spcPts val="0"/>
            </a:spcBef>
            <a:spcAft>
              <a:spcPts val="0"/>
            </a:spcAft>
          </a:pPr>
          <a:r>
            <a:rPr lang="en-US" sz="2800" b="0" i="1" dirty="0" smtClean="0">
              <a:solidFill>
                <a:srgbClr val="000000"/>
              </a:solidFill>
              <a:latin typeface="Arial"/>
              <a:cs typeface="Arial"/>
            </a:rPr>
            <a:t>Lead Developer</a:t>
          </a:r>
        </a:p>
      </dgm:t>
    </dgm:pt>
    <dgm:pt modelId="{2B57A23A-099E-604E-9081-E1527C89168F}" type="parTrans" cxnId="{0E56BD75-BA1B-5A47-857D-CA84BBFE3E3C}">
      <dgm:prSet/>
      <dgm:spPr/>
      <dgm:t>
        <a:bodyPr/>
        <a:lstStyle/>
        <a:p>
          <a:pPr>
            <a:spcBef>
              <a:spcPts val="0"/>
            </a:spcBef>
            <a:spcAft>
              <a:spcPts val="0"/>
            </a:spcAft>
          </a:pPr>
          <a:endParaRPr lang="en-US" b="0" i="0">
            <a:latin typeface="Arial"/>
            <a:cs typeface="Arial"/>
          </a:endParaRPr>
        </a:p>
      </dgm:t>
    </dgm:pt>
    <dgm:pt modelId="{C211BF96-5C96-1E4B-94A3-9EF718766F7F}" type="sibTrans" cxnId="{0E56BD75-BA1B-5A47-857D-CA84BBFE3E3C}">
      <dgm:prSet/>
      <dgm:spPr/>
      <dgm:t>
        <a:bodyPr/>
        <a:lstStyle/>
        <a:p>
          <a:pPr>
            <a:spcBef>
              <a:spcPts val="0"/>
            </a:spcBef>
            <a:spcAft>
              <a:spcPts val="0"/>
            </a:spcAft>
          </a:pPr>
          <a:endParaRPr lang="en-US" b="0" i="0">
            <a:latin typeface="Arial"/>
            <a:cs typeface="Arial"/>
          </a:endParaRPr>
        </a:p>
      </dgm:t>
    </dgm:pt>
    <dgm:pt modelId="{5A58ED15-9828-D540-87ED-587C42B73E31}">
      <dgm:prSet phldrT="[Text]" custT="1"/>
      <dgm:spPr/>
      <dgm:t>
        <a:bodyPr/>
        <a:lstStyle/>
        <a:p>
          <a:pPr algn="l">
            <a:spcBef>
              <a:spcPts val="0"/>
            </a:spcBef>
            <a:spcAft>
              <a:spcPts val="0"/>
            </a:spcAft>
          </a:pPr>
          <a:r>
            <a:rPr lang="en-US" sz="3200" b="0" i="0" dirty="0" smtClean="0">
              <a:solidFill>
                <a:srgbClr val="000000"/>
              </a:solidFill>
              <a:latin typeface="Arial"/>
              <a:cs typeface="Arial"/>
            </a:rPr>
            <a:t>Adrian Cheng</a:t>
          </a:r>
        </a:p>
        <a:p>
          <a:pPr algn="l">
            <a:spcBef>
              <a:spcPts val="0"/>
            </a:spcBef>
            <a:spcAft>
              <a:spcPts val="0"/>
            </a:spcAft>
          </a:pPr>
          <a:r>
            <a:rPr lang="en-US" sz="2800" b="0" i="1" dirty="0" smtClean="0">
              <a:solidFill>
                <a:srgbClr val="000000"/>
              </a:solidFill>
              <a:latin typeface="Arial"/>
              <a:cs typeface="Arial"/>
            </a:rPr>
            <a:t>Testing Lead</a:t>
          </a:r>
        </a:p>
      </dgm:t>
    </dgm:pt>
    <dgm:pt modelId="{5C7FA6DD-D3C8-7447-9A9B-489D79A1EBE8}" type="parTrans" cxnId="{3DB9B1DA-F318-1B43-8D9B-102CDFEF6BB4}">
      <dgm:prSet/>
      <dgm:spPr/>
      <dgm:t>
        <a:bodyPr/>
        <a:lstStyle/>
        <a:p>
          <a:pPr>
            <a:spcBef>
              <a:spcPts val="0"/>
            </a:spcBef>
            <a:spcAft>
              <a:spcPts val="0"/>
            </a:spcAft>
          </a:pPr>
          <a:endParaRPr lang="en-US" b="0" i="0">
            <a:latin typeface="Arial"/>
            <a:cs typeface="Arial"/>
          </a:endParaRPr>
        </a:p>
      </dgm:t>
    </dgm:pt>
    <dgm:pt modelId="{0863C0D6-B5D8-B548-95E4-F2C718CF570C}" type="sibTrans" cxnId="{3DB9B1DA-F318-1B43-8D9B-102CDFEF6BB4}">
      <dgm:prSet/>
      <dgm:spPr/>
      <dgm:t>
        <a:bodyPr/>
        <a:lstStyle/>
        <a:p>
          <a:pPr>
            <a:spcBef>
              <a:spcPts val="0"/>
            </a:spcBef>
            <a:spcAft>
              <a:spcPts val="0"/>
            </a:spcAft>
          </a:pPr>
          <a:endParaRPr lang="en-US" b="0" i="0">
            <a:latin typeface="Arial"/>
            <a:cs typeface="Arial"/>
          </a:endParaRPr>
        </a:p>
      </dgm:t>
    </dgm:pt>
    <dgm:pt modelId="{DF873480-CE69-8946-A9CE-3C2CBBB06D9D}">
      <dgm:prSet phldrT="[Text]" custT="1"/>
      <dgm:spPr/>
      <dgm:t>
        <a:bodyPr/>
        <a:lstStyle/>
        <a:p>
          <a:pPr algn="l">
            <a:spcBef>
              <a:spcPts val="0"/>
            </a:spcBef>
            <a:spcAft>
              <a:spcPts val="0"/>
            </a:spcAft>
          </a:pPr>
          <a:r>
            <a:rPr lang="en-US" sz="3200" b="0" i="0" dirty="0" err="1" smtClean="0">
              <a:solidFill>
                <a:srgbClr val="000000"/>
              </a:solidFill>
              <a:latin typeface="Arial"/>
              <a:cs typeface="Arial"/>
            </a:rPr>
            <a:t>Tommi</a:t>
          </a:r>
          <a:r>
            <a:rPr lang="en-US" sz="3200" b="0" i="0" dirty="0" smtClean="0">
              <a:solidFill>
                <a:srgbClr val="000000"/>
              </a:solidFill>
              <a:latin typeface="Arial"/>
              <a:cs typeface="Arial"/>
            </a:rPr>
            <a:t> Lew</a:t>
          </a:r>
        </a:p>
        <a:p>
          <a:pPr algn="l">
            <a:spcBef>
              <a:spcPts val="0"/>
            </a:spcBef>
            <a:spcAft>
              <a:spcPts val="0"/>
            </a:spcAft>
          </a:pPr>
          <a:r>
            <a:rPr lang="en-US" sz="2800" b="0" i="1" dirty="0" smtClean="0">
              <a:solidFill>
                <a:srgbClr val="000000"/>
              </a:solidFill>
              <a:latin typeface="Arial"/>
              <a:cs typeface="Arial"/>
            </a:rPr>
            <a:t>Developer</a:t>
          </a:r>
        </a:p>
      </dgm:t>
    </dgm:pt>
    <dgm:pt modelId="{30607128-5D2A-FC4D-9129-B15025898759}" type="parTrans" cxnId="{A620139E-3083-CD45-8905-7E75E09D3FA1}">
      <dgm:prSet/>
      <dgm:spPr/>
      <dgm:t>
        <a:bodyPr/>
        <a:lstStyle/>
        <a:p>
          <a:pPr>
            <a:spcBef>
              <a:spcPts val="0"/>
            </a:spcBef>
            <a:spcAft>
              <a:spcPts val="0"/>
            </a:spcAft>
          </a:pPr>
          <a:endParaRPr lang="en-US" b="0" i="0">
            <a:latin typeface="Arial"/>
            <a:cs typeface="Arial"/>
          </a:endParaRPr>
        </a:p>
      </dgm:t>
    </dgm:pt>
    <dgm:pt modelId="{CBE0BB68-1250-FD40-831A-E1BB65EA59F0}" type="sibTrans" cxnId="{A620139E-3083-CD45-8905-7E75E09D3FA1}">
      <dgm:prSet/>
      <dgm:spPr/>
      <dgm:t>
        <a:bodyPr/>
        <a:lstStyle/>
        <a:p>
          <a:pPr>
            <a:spcBef>
              <a:spcPts val="0"/>
            </a:spcBef>
            <a:spcAft>
              <a:spcPts val="0"/>
            </a:spcAft>
          </a:pPr>
          <a:endParaRPr lang="en-US" b="0" i="0">
            <a:latin typeface="Arial"/>
            <a:cs typeface="Arial"/>
          </a:endParaRPr>
        </a:p>
      </dgm:t>
    </dgm:pt>
    <dgm:pt modelId="{483F378E-9A46-8948-AB0E-DAC510000353}">
      <dgm:prSet phldrT="[Text]" custT="1"/>
      <dgm:spPr/>
      <dgm:t>
        <a:bodyPr/>
        <a:lstStyle/>
        <a:p>
          <a:pPr algn="l">
            <a:spcBef>
              <a:spcPts val="0"/>
            </a:spcBef>
            <a:spcAft>
              <a:spcPts val="0"/>
            </a:spcAft>
          </a:pPr>
          <a:r>
            <a:rPr lang="en-US" sz="3200" b="0" i="0" dirty="0" smtClean="0">
              <a:solidFill>
                <a:schemeClr val="bg1"/>
              </a:solidFill>
              <a:latin typeface="Arial"/>
              <a:cs typeface="Arial"/>
            </a:rPr>
            <a:t>Asti Andayani Temi</a:t>
          </a:r>
        </a:p>
        <a:p>
          <a:pPr algn="l">
            <a:spcBef>
              <a:spcPts val="0"/>
            </a:spcBef>
            <a:spcAft>
              <a:spcPts val="0"/>
            </a:spcAft>
          </a:pPr>
          <a:r>
            <a:rPr lang="en-US" sz="2800" b="0" i="1" dirty="0" smtClean="0">
              <a:solidFill>
                <a:schemeClr val="bg1"/>
              </a:solidFill>
              <a:latin typeface="Arial"/>
              <a:cs typeface="Arial"/>
            </a:rPr>
            <a:t>Project Manager</a:t>
          </a:r>
        </a:p>
      </dgm:t>
    </dgm:pt>
    <dgm:pt modelId="{D92535DC-AB1F-4246-854B-660A81306172}" type="sibTrans" cxnId="{751DEEF4-30BA-2847-8208-98DFDADB941C}">
      <dgm:prSet/>
      <dgm:spPr/>
      <dgm:t>
        <a:bodyPr/>
        <a:lstStyle/>
        <a:p>
          <a:pPr>
            <a:spcBef>
              <a:spcPts val="0"/>
            </a:spcBef>
            <a:spcAft>
              <a:spcPts val="0"/>
            </a:spcAft>
          </a:pPr>
          <a:endParaRPr lang="en-US" b="0" i="0">
            <a:latin typeface="Arial"/>
            <a:cs typeface="Arial"/>
          </a:endParaRPr>
        </a:p>
      </dgm:t>
    </dgm:pt>
    <dgm:pt modelId="{DB421547-B1AA-9244-9B2B-2F9ED33DA7C5}" type="parTrans" cxnId="{751DEEF4-30BA-2847-8208-98DFDADB941C}">
      <dgm:prSet/>
      <dgm:spPr/>
      <dgm:t>
        <a:bodyPr/>
        <a:lstStyle/>
        <a:p>
          <a:pPr>
            <a:spcBef>
              <a:spcPts val="0"/>
            </a:spcBef>
            <a:spcAft>
              <a:spcPts val="0"/>
            </a:spcAft>
          </a:pPr>
          <a:endParaRPr lang="en-US" b="0" i="0">
            <a:latin typeface="Arial"/>
            <a:cs typeface="Arial"/>
          </a:endParaRPr>
        </a:p>
      </dgm:t>
    </dgm:pt>
    <dgm:pt modelId="{6B54894C-9F4A-0D47-85C5-9431AB80F60A}">
      <dgm:prSet phldrT="[Text]" custT="1"/>
      <dgm:spPr/>
      <dgm:t>
        <a:bodyPr/>
        <a:lstStyle/>
        <a:p>
          <a:pPr algn="l">
            <a:spcBef>
              <a:spcPts val="0"/>
            </a:spcBef>
            <a:spcAft>
              <a:spcPts val="0"/>
            </a:spcAft>
          </a:pPr>
          <a:r>
            <a:rPr lang="en-US" sz="3200" b="0" i="0" dirty="0" smtClean="0">
              <a:solidFill>
                <a:srgbClr val="000000"/>
              </a:solidFill>
              <a:latin typeface="Arial"/>
              <a:cs typeface="Arial"/>
            </a:rPr>
            <a:t>Tan </a:t>
          </a:r>
          <a:r>
            <a:rPr lang="en-US" sz="3200" b="0" i="0" dirty="0" err="1" smtClean="0">
              <a:solidFill>
                <a:srgbClr val="000000"/>
              </a:solidFill>
              <a:latin typeface="Arial"/>
              <a:cs typeface="Arial"/>
            </a:rPr>
            <a:t>Weijie</a:t>
          </a:r>
          <a:endParaRPr lang="en-US" sz="3200" b="0" i="0" dirty="0" smtClean="0">
            <a:solidFill>
              <a:srgbClr val="000000"/>
            </a:solidFill>
            <a:latin typeface="Arial"/>
            <a:cs typeface="Arial"/>
          </a:endParaRPr>
        </a:p>
        <a:p>
          <a:pPr algn="l">
            <a:spcBef>
              <a:spcPts val="0"/>
            </a:spcBef>
            <a:spcAft>
              <a:spcPts val="0"/>
            </a:spcAft>
          </a:pPr>
          <a:r>
            <a:rPr lang="en-US" sz="2800" b="0" i="1" dirty="0" smtClean="0">
              <a:solidFill>
                <a:srgbClr val="000000"/>
              </a:solidFill>
              <a:latin typeface="Arial"/>
              <a:cs typeface="Arial"/>
            </a:rPr>
            <a:t>UI Developer</a:t>
          </a:r>
        </a:p>
      </dgm:t>
    </dgm:pt>
    <dgm:pt modelId="{E5746543-FB4C-FA4B-B5D1-329D6AF9068C}" type="sibTrans" cxnId="{509A2A10-FAE3-DA42-8C18-01B26313271F}">
      <dgm:prSet/>
      <dgm:spPr/>
      <dgm:t>
        <a:bodyPr/>
        <a:lstStyle/>
        <a:p>
          <a:pPr>
            <a:spcBef>
              <a:spcPts val="0"/>
            </a:spcBef>
            <a:spcAft>
              <a:spcPts val="0"/>
            </a:spcAft>
          </a:pPr>
          <a:endParaRPr lang="en-US" b="0" i="0">
            <a:latin typeface="Arial"/>
            <a:cs typeface="Arial"/>
          </a:endParaRPr>
        </a:p>
      </dgm:t>
    </dgm:pt>
    <dgm:pt modelId="{8E6D477F-0CEA-7E46-9557-24B90CBDF6B4}" type="parTrans" cxnId="{509A2A10-FAE3-DA42-8C18-01B26313271F}">
      <dgm:prSet/>
      <dgm:spPr/>
      <dgm:t>
        <a:bodyPr/>
        <a:lstStyle/>
        <a:p>
          <a:pPr>
            <a:spcBef>
              <a:spcPts val="0"/>
            </a:spcBef>
            <a:spcAft>
              <a:spcPts val="0"/>
            </a:spcAft>
          </a:pPr>
          <a:endParaRPr lang="en-US" b="0" i="0">
            <a:latin typeface="Arial"/>
            <a:cs typeface="Arial"/>
          </a:endParaRPr>
        </a:p>
      </dgm:t>
    </dgm:pt>
    <dgm:pt modelId="{CEE6C635-2D21-FD4C-9269-2F94D322556B}" type="pres">
      <dgm:prSet presAssocID="{E78CF668-6791-CA43-80A8-BE3508E1D8CB}" presName="linearFlow" presStyleCnt="0">
        <dgm:presLayoutVars>
          <dgm:dir/>
          <dgm:resizeHandles val="exact"/>
        </dgm:presLayoutVars>
      </dgm:prSet>
      <dgm:spPr/>
    </dgm:pt>
    <dgm:pt modelId="{77A9A512-33E0-7A4D-A33F-A42C6D92448D}" type="pres">
      <dgm:prSet presAssocID="{483F378E-9A46-8948-AB0E-DAC510000353}" presName="composite" presStyleCnt="0"/>
      <dgm:spPr/>
    </dgm:pt>
    <dgm:pt modelId="{573ACCB6-D82F-BC4A-8B36-57A2CE0A6988}" type="pres">
      <dgm:prSet presAssocID="{483F378E-9A46-8948-AB0E-DAC510000353}"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BE04DB85-2721-A14A-9668-2EB7821F5B3E}" type="pres">
      <dgm:prSet presAssocID="{483F378E-9A46-8948-AB0E-DAC510000353}" presName="txShp" presStyleLbl="node1" presStyleIdx="0" presStyleCnt="5">
        <dgm:presLayoutVars>
          <dgm:bulletEnabled val="1"/>
        </dgm:presLayoutVars>
      </dgm:prSet>
      <dgm:spPr/>
      <dgm:t>
        <a:bodyPr/>
        <a:lstStyle/>
        <a:p>
          <a:endParaRPr lang="en-US"/>
        </a:p>
      </dgm:t>
    </dgm:pt>
    <dgm:pt modelId="{097DD761-DEC8-AE4C-B066-482A787BB32A}" type="pres">
      <dgm:prSet presAssocID="{D92535DC-AB1F-4246-854B-660A81306172}" presName="spacing" presStyleCnt="0"/>
      <dgm:spPr/>
    </dgm:pt>
    <dgm:pt modelId="{E14DF0E6-CF2C-D64E-9E06-6DD7B51DDF52}" type="pres">
      <dgm:prSet presAssocID="{6B54894C-9F4A-0D47-85C5-9431AB80F60A}" presName="composite" presStyleCnt="0"/>
      <dgm:spPr/>
    </dgm:pt>
    <dgm:pt modelId="{CEC2F18B-9409-0F47-B88D-364EA44AD2D9}" type="pres">
      <dgm:prSet presAssocID="{6B54894C-9F4A-0D47-85C5-9431AB80F60A}"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0C7691A7-6CAA-304A-A23A-964E5F8B82C3}" type="pres">
      <dgm:prSet presAssocID="{6B54894C-9F4A-0D47-85C5-9431AB80F60A}" presName="txShp" presStyleLbl="node1" presStyleIdx="1" presStyleCnt="5">
        <dgm:presLayoutVars>
          <dgm:bulletEnabled val="1"/>
        </dgm:presLayoutVars>
      </dgm:prSet>
      <dgm:spPr/>
      <dgm:t>
        <a:bodyPr/>
        <a:lstStyle/>
        <a:p>
          <a:endParaRPr lang="en-US"/>
        </a:p>
      </dgm:t>
    </dgm:pt>
    <dgm:pt modelId="{06D67588-3329-1E4E-A159-E4E2D2EEF07A}" type="pres">
      <dgm:prSet presAssocID="{E5746543-FB4C-FA4B-B5D1-329D6AF9068C}" presName="spacing" presStyleCnt="0"/>
      <dgm:spPr/>
    </dgm:pt>
    <dgm:pt modelId="{81587BA5-A0C4-F744-8018-4AB2FBC646CE}" type="pres">
      <dgm:prSet presAssocID="{5D00B9EF-A2B5-B74F-837B-3C7758581CA0}" presName="composite" presStyleCnt="0"/>
      <dgm:spPr/>
    </dgm:pt>
    <dgm:pt modelId="{7E0F431E-ADC7-984E-9EB7-72747E27A510}" type="pres">
      <dgm:prSet presAssocID="{5D00B9EF-A2B5-B74F-837B-3C7758581CA0}"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dgm:spPr>
    </dgm:pt>
    <dgm:pt modelId="{2BE4E8D2-35E7-024C-88C8-D8318B663523}" type="pres">
      <dgm:prSet presAssocID="{5D00B9EF-A2B5-B74F-837B-3C7758581CA0}" presName="txShp" presStyleLbl="node1" presStyleIdx="2" presStyleCnt="5">
        <dgm:presLayoutVars>
          <dgm:bulletEnabled val="1"/>
        </dgm:presLayoutVars>
      </dgm:prSet>
      <dgm:spPr/>
      <dgm:t>
        <a:bodyPr/>
        <a:lstStyle/>
        <a:p>
          <a:endParaRPr lang="en-US"/>
        </a:p>
      </dgm:t>
    </dgm:pt>
    <dgm:pt modelId="{9C8DD7F1-26F1-2E41-BA32-9FBBC704AC05}" type="pres">
      <dgm:prSet presAssocID="{C211BF96-5C96-1E4B-94A3-9EF718766F7F}" presName="spacing" presStyleCnt="0"/>
      <dgm:spPr/>
    </dgm:pt>
    <dgm:pt modelId="{85D20140-38E2-2747-B66E-F6BE60F8862B}" type="pres">
      <dgm:prSet presAssocID="{DF873480-CE69-8946-A9CE-3C2CBBB06D9D}" presName="composite" presStyleCnt="0"/>
      <dgm:spPr/>
    </dgm:pt>
    <dgm:pt modelId="{A9C97895-49DA-3145-A02E-2E3BFE8EC7DD}" type="pres">
      <dgm:prSet presAssocID="{DF873480-CE69-8946-A9CE-3C2CBBB06D9D}"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2CF2C06A-C9BB-2A42-B216-A238CAB68504}" type="pres">
      <dgm:prSet presAssocID="{DF873480-CE69-8946-A9CE-3C2CBBB06D9D}" presName="txShp" presStyleLbl="node1" presStyleIdx="3" presStyleCnt="5">
        <dgm:presLayoutVars>
          <dgm:bulletEnabled val="1"/>
        </dgm:presLayoutVars>
      </dgm:prSet>
      <dgm:spPr/>
      <dgm:t>
        <a:bodyPr/>
        <a:lstStyle/>
        <a:p>
          <a:endParaRPr lang="en-US"/>
        </a:p>
      </dgm:t>
    </dgm:pt>
    <dgm:pt modelId="{9F5E4EDD-D2C6-344C-8564-D16B26DFAE2F}" type="pres">
      <dgm:prSet presAssocID="{CBE0BB68-1250-FD40-831A-E1BB65EA59F0}" presName="spacing" presStyleCnt="0"/>
      <dgm:spPr/>
    </dgm:pt>
    <dgm:pt modelId="{EF09502B-93AC-7149-8272-A1110644A86D}" type="pres">
      <dgm:prSet presAssocID="{5A58ED15-9828-D540-87ED-587C42B73E31}" presName="composite" presStyleCnt="0"/>
      <dgm:spPr/>
    </dgm:pt>
    <dgm:pt modelId="{71485DDA-3C91-C74F-967D-1CCBB81EEF18}" type="pres">
      <dgm:prSet presAssocID="{5A58ED15-9828-D540-87ED-587C42B73E31}"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dgm:spPr>
    </dgm:pt>
    <dgm:pt modelId="{F64FECB6-ECEC-DB45-AD07-94EF81CD1DAF}" type="pres">
      <dgm:prSet presAssocID="{5A58ED15-9828-D540-87ED-587C42B73E31}" presName="txShp" presStyleLbl="node1" presStyleIdx="4" presStyleCnt="5">
        <dgm:presLayoutVars>
          <dgm:bulletEnabled val="1"/>
        </dgm:presLayoutVars>
      </dgm:prSet>
      <dgm:spPr/>
      <dgm:t>
        <a:bodyPr/>
        <a:lstStyle/>
        <a:p>
          <a:endParaRPr lang="en-US"/>
        </a:p>
      </dgm:t>
    </dgm:pt>
  </dgm:ptLst>
  <dgm:cxnLst>
    <dgm:cxn modelId="{0057659C-F69C-0E41-80F9-3D4BB41CE016}" type="presOf" srcId="{DF873480-CE69-8946-A9CE-3C2CBBB06D9D}" destId="{2CF2C06A-C9BB-2A42-B216-A238CAB68504}" srcOrd="0" destOrd="0" presId="urn:microsoft.com/office/officeart/2005/8/layout/vList3"/>
    <dgm:cxn modelId="{DBB1D4EA-B9A3-7446-BD98-CE4535357F1C}" type="presOf" srcId="{5A58ED15-9828-D540-87ED-587C42B73E31}" destId="{F64FECB6-ECEC-DB45-AD07-94EF81CD1DAF}" srcOrd="0" destOrd="0" presId="urn:microsoft.com/office/officeart/2005/8/layout/vList3"/>
    <dgm:cxn modelId="{0E56BD75-BA1B-5A47-857D-CA84BBFE3E3C}" srcId="{E78CF668-6791-CA43-80A8-BE3508E1D8CB}" destId="{5D00B9EF-A2B5-B74F-837B-3C7758581CA0}" srcOrd="2" destOrd="0" parTransId="{2B57A23A-099E-604E-9081-E1527C89168F}" sibTransId="{C211BF96-5C96-1E4B-94A3-9EF718766F7F}"/>
    <dgm:cxn modelId="{A67A43D6-9BA5-F547-AEBE-296DA715AE91}" type="presOf" srcId="{5D00B9EF-A2B5-B74F-837B-3C7758581CA0}" destId="{2BE4E8D2-35E7-024C-88C8-D8318B663523}" srcOrd="0" destOrd="0" presId="urn:microsoft.com/office/officeart/2005/8/layout/vList3"/>
    <dgm:cxn modelId="{DFCD8C0E-2362-F440-B024-A9C0F991B891}" type="presOf" srcId="{483F378E-9A46-8948-AB0E-DAC510000353}" destId="{BE04DB85-2721-A14A-9668-2EB7821F5B3E}" srcOrd="0" destOrd="0" presId="urn:microsoft.com/office/officeart/2005/8/layout/vList3"/>
    <dgm:cxn modelId="{751DEEF4-30BA-2847-8208-98DFDADB941C}" srcId="{E78CF668-6791-CA43-80A8-BE3508E1D8CB}" destId="{483F378E-9A46-8948-AB0E-DAC510000353}" srcOrd="0" destOrd="0" parTransId="{DB421547-B1AA-9244-9B2B-2F9ED33DA7C5}" sibTransId="{D92535DC-AB1F-4246-854B-660A81306172}"/>
    <dgm:cxn modelId="{3DB9B1DA-F318-1B43-8D9B-102CDFEF6BB4}" srcId="{E78CF668-6791-CA43-80A8-BE3508E1D8CB}" destId="{5A58ED15-9828-D540-87ED-587C42B73E31}" srcOrd="4" destOrd="0" parTransId="{5C7FA6DD-D3C8-7447-9A9B-489D79A1EBE8}" sibTransId="{0863C0D6-B5D8-B548-95E4-F2C718CF570C}"/>
    <dgm:cxn modelId="{509A2A10-FAE3-DA42-8C18-01B26313271F}" srcId="{E78CF668-6791-CA43-80A8-BE3508E1D8CB}" destId="{6B54894C-9F4A-0D47-85C5-9431AB80F60A}" srcOrd="1" destOrd="0" parTransId="{8E6D477F-0CEA-7E46-9557-24B90CBDF6B4}" sibTransId="{E5746543-FB4C-FA4B-B5D1-329D6AF9068C}"/>
    <dgm:cxn modelId="{50EDE96E-9CF9-B349-9154-FD073A17F2C3}" type="presOf" srcId="{E78CF668-6791-CA43-80A8-BE3508E1D8CB}" destId="{CEE6C635-2D21-FD4C-9269-2F94D322556B}" srcOrd="0" destOrd="0" presId="urn:microsoft.com/office/officeart/2005/8/layout/vList3"/>
    <dgm:cxn modelId="{A620139E-3083-CD45-8905-7E75E09D3FA1}" srcId="{E78CF668-6791-CA43-80A8-BE3508E1D8CB}" destId="{DF873480-CE69-8946-A9CE-3C2CBBB06D9D}" srcOrd="3" destOrd="0" parTransId="{30607128-5D2A-FC4D-9129-B15025898759}" sibTransId="{CBE0BB68-1250-FD40-831A-E1BB65EA59F0}"/>
    <dgm:cxn modelId="{99E3739E-94CD-5948-BACC-301D8E71BAF5}" type="presOf" srcId="{6B54894C-9F4A-0D47-85C5-9431AB80F60A}" destId="{0C7691A7-6CAA-304A-A23A-964E5F8B82C3}" srcOrd="0" destOrd="0" presId="urn:microsoft.com/office/officeart/2005/8/layout/vList3"/>
    <dgm:cxn modelId="{81191E8D-3366-8041-B2A1-E928B04830E8}" type="presParOf" srcId="{CEE6C635-2D21-FD4C-9269-2F94D322556B}" destId="{77A9A512-33E0-7A4D-A33F-A42C6D92448D}" srcOrd="0" destOrd="0" presId="urn:microsoft.com/office/officeart/2005/8/layout/vList3"/>
    <dgm:cxn modelId="{04E7A773-72B2-9045-9DBE-CB2354C29479}" type="presParOf" srcId="{77A9A512-33E0-7A4D-A33F-A42C6D92448D}" destId="{573ACCB6-D82F-BC4A-8B36-57A2CE0A6988}" srcOrd="0" destOrd="0" presId="urn:microsoft.com/office/officeart/2005/8/layout/vList3"/>
    <dgm:cxn modelId="{85996725-0954-2541-A4F3-8C411CFC7C59}" type="presParOf" srcId="{77A9A512-33E0-7A4D-A33F-A42C6D92448D}" destId="{BE04DB85-2721-A14A-9668-2EB7821F5B3E}" srcOrd="1" destOrd="0" presId="urn:microsoft.com/office/officeart/2005/8/layout/vList3"/>
    <dgm:cxn modelId="{4CD97050-D82F-A542-BAF4-024945B782B8}" type="presParOf" srcId="{CEE6C635-2D21-FD4C-9269-2F94D322556B}" destId="{097DD761-DEC8-AE4C-B066-482A787BB32A}" srcOrd="1" destOrd="0" presId="urn:microsoft.com/office/officeart/2005/8/layout/vList3"/>
    <dgm:cxn modelId="{AF13A994-97D7-204E-876A-C0422FDB3437}" type="presParOf" srcId="{CEE6C635-2D21-FD4C-9269-2F94D322556B}" destId="{E14DF0E6-CF2C-D64E-9E06-6DD7B51DDF52}" srcOrd="2" destOrd="0" presId="urn:microsoft.com/office/officeart/2005/8/layout/vList3"/>
    <dgm:cxn modelId="{92CC5487-D6C7-8E4C-A137-3E0DB4641249}" type="presParOf" srcId="{E14DF0E6-CF2C-D64E-9E06-6DD7B51DDF52}" destId="{CEC2F18B-9409-0F47-B88D-364EA44AD2D9}" srcOrd="0" destOrd="0" presId="urn:microsoft.com/office/officeart/2005/8/layout/vList3"/>
    <dgm:cxn modelId="{C28B190D-064A-D64E-BCF8-6E7D9DF2EC37}" type="presParOf" srcId="{E14DF0E6-CF2C-D64E-9E06-6DD7B51DDF52}" destId="{0C7691A7-6CAA-304A-A23A-964E5F8B82C3}" srcOrd="1" destOrd="0" presId="urn:microsoft.com/office/officeart/2005/8/layout/vList3"/>
    <dgm:cxn modelId="{FDE89FA2-D77F-4545-B76E-D92E6139DF9D}" type="presParOf" srcId="{CEE6C635-2D21-FD4C-9269-2F94D322556B}" destId="{06D67588-3329-1E4E-A159-E4E2D2EEF07A}" srcOrd="3" destOrd="0" presId="urn:microsoft.com/office/officeart/2005/8/layout/vList3"/>
    <dgm:cxn modelId="{145C6747-C9A4-CD45-9FFD-2F8639473968}" type="presParOf" srcId="{CEE6C635-2D21-FD4C-9269-2F94D322556B}" destId="{81587BA5-A0C4-F744-8018-4AB2FBC646CE}" srcOrd="4" destOrd="0" presId="urn:microsoft.com/office/officeart/2005/8/layout/vList3"/>
    <dgm:cxn modelId="{DD442E10-F68D-6A4E-87AF-536110D9D8CA}" type="presParOf" srcId="{81587BA5-A0C4-F744-8018-4AB2FBC646CE}" destId="{7E0F431E-ADC7-984E-9EB7-72747E27A510}" srcOrd="0" destOrd="0" presId="urn:microsoft.com/office/officeart/2005/8/layout/vList3"/>
    <dgm:cxn modelId="{BCEF3D38-B8B6-0940-9F7A-9529178D6CDA}" type="presParOf" srcId="{81587BA5-A0C4-F744-8018-4AB2FBC646CE}" destId="{2BE4E8D2-35E7-024C-88C8-D8318B663523}" srcOrd="1" destOrd="0" presId="urn:microsoft.com/office/officeart/2005/8/layout/vList3"/>
    <dgm:cxn modelId="{51BE39EF-A31E-524F-B97F-56AAB190224E}" type="presParOf" srcId="{CEE6C635-2D21-FD4C-9269-2F94D322556B}" destId="{9C8DD7F1-26F1-2E41-BA32-9FBBC704AC05}" srcOrd="5" destOrd="0" presId="urn:microsoft.com/office/officeart/2005/8/layout/vList3"/>
    <dgm:cxn modelId="{63123CBB-C7FB-5B49-AC9B-09507F312E7E}" type="presParOf" srcId="{CEE6C635-2D21-FD4C-9269-2F94D322556B}" destId="{85D20140-38E2-2747-B66E-F6BE60F8862B}" srcOrd="6" destOrd="0" presId="urn:microsoft.com/office/officeart/2005/8/layout/vList3"/>
    <dgm:cxn modelId="{9F732D6F-3086-E74B-AA14-99BA6A5206ED}" type="presParOf" srcId="{85D20140-38E2-2747-B66E-F6BE60F8862B}" destId="{A9C97895-49DA-3145-A02E-2E3BFE8EC7DD}" srcOrd="0" destOrd="0" presId="urn:microsoft.com/office/officeart/2005/8/layout/vList3"/>
    <dgm:cxn modelId="{180AA92E-A521-FA45-B691-39E72D90B48C}" type="presParOf" srcId="{85D20140-38E2-2747-B66E-F6BE60F8862B}" destId="{2CF2C06A-C9BB-2A42-B216-A238CAB68504}" srcOrd="1" destOrd="0" presId="urn:microsoft.com/office/officeart/2005/8/layout/vList3"/>
    <dgm:cxn modelId="{A99A1DAF-4C4B-214A-A4A6-CDB5740C271C}" type="presParOf" srcId="{CEE6C635-2D21-FD4C-9269-2F94D322556B}" destId="{9F5E4EDD-D2C6-344C-8564-D16B26DFAE2F}" srcOrd="7" destOrd="0" presId="urn:microsoft.com/office/officeart/2005/8/layout/vList3"/>
    <dgm:cxn modelId="{95C20482-E423-E149-936D-FCF68E0CB9C4}" type="presParOf" srcId="{CEE6C635-2D21-FD4C-9269-2F94D322556B}" destId="{EF09502B-93AC-7149-8272-A1110644A86D}" srcOrd="8" destOrd="0" presId="urn:microsoft.com/office/officeart/2005/8/layout/vList3"/>
    <dgm:cxn modelId="{31018E34-C1B0-0345-939A-A327AB08A1D5}" type="presParOf" srcId="{EF09502B-93AC-7149-8272-A1110644A86D}" destId="{71485DDA-3C91-C74F-967D-1CCBB81EEF18}" srcOrd="0" destOrd="0" presId="urn:microsoft.com/office/officeart/2005/8/layout/vList3"/>
    <dgm:cxn modelId="{04CF714D-EA7E-194D-BF3E-0CD1062A460D}" type="presParOf" srcId="{EF09502B-93AC-7149-8272-A1110644A86D}" destId="{F64FECB6-ECEC-DB45-AD07-94EF81CD1DA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5A58ED15-9828-D540-87ED-587C42B73E31}">
      <dgm:prSet phldrT="[Text]" custT="1">
        <dgm:style>
          <a:lnRef idx="1">
            <a:schemeClr val="accent6"/>
          </a:lnRef>
          <a:fillRef idx="3">
            <a:schemeClr val="accent6"/>
          </a:fillRef>
          <a:effectRef idx="2">
            <a:schemeClr val="accent6"/>
          </a:effectRef>
          <a:fontRef idx="minor">
            <a:schemeClr val="lt1"/>
          </a:fontRef>
        </dgm:style>
      </dgm:prSet>
      <dgm:spPr/>
      <dgm:t>
        <a:bodyPr/>
        <a:lstStyle/>
        <a:p>
          <a:pPr algn="l"/>
          <a:r>
            <a:rPr lang="en-US" sz="2000" b="1" i="1" dirty="0" smtClean="0">
              <a:solidFill>
                <a:srgbClr val="000000"/>
              </a:solidFill>
              <a:latin typeface="Arial"/>
              <a:cs typeface="Arial"/>
            </a:rPr>
            <a:t>Testing Lead</a:t>
          </a:r>
        </a:p>
        <a:p>
          <a:r>
            <a:rPr lang="en-US" sz="2000" dirty="0" smtClean="0">
              <a:solidFill>
                <a:srgbClr val="000000"/>
              </a:solidFill>
              <a:latin typeface="Arial"/>
              <a:cs typeface="Arial"/>
            </a:rPr>
            <a:t>Assist PM in ensuring that testing is done according to schedule</a:t>
          </a:r>
        </a:p>
        <a:p>
          <a:r>
            <a:rPr lang="en-US" sz="2000" dirty="0" smtClean="0">
              <a:solidFill>
                <a:srgbClr val="000000"/>
              </a:solidFill>
              <a:latin typeface="Arial"/>
              <a:cs typeface="Arial"/>
            </a:rPr>
            <a:t>Responsible for testing tools exploration and research</a:t>
          </a:r>
        </a:p>
        <a:p>
          <a:r>
            <a:rPr lang="en-US" sz="2000" dirty="0" smtClean="0">
              <a:solidFill>
                <a:srgbClr val="000000"/>
              </a:solidFill>
              <a:latin typeface="Arial"/>
              <a:cs typeface="Arial"/>
            </a:rPr>
            <a:t>Responsible for testing data and test cases</a:t>
          </a:r>
        </a:p>
        <a:p>
          <a:r>
            <a:rPr lang="en-US" sz="2000" dirty="0" smtClean="0">
              <a:solidFill>
                <a:srgbClr val="000000"/>
              </a:solidFill>
              <a:latin typeface="Arial"/>
              <a:cs typeface="Arial"/>
            </a:rPr>
            <a:t>Handling server setup and configurations</a:t>
          </a:r>
        </a:p>
      </dgm:t>
    </dgm:pt>
    <dgm:pt modelId="{5C7FA6DD-D3C8-7447-9A9B-489D79A1EBE8}" type="parTrans" cxnId="{3DB9B1DA-F318-1B43-8D9B-102CDFEF6BB4}">
      <dgm:prSet/>
      <dgm:spPr/>
      <dgm:t>
        <a:bodyPr/>
        <a:lstStyle/>
        <a:p>
          <a:endParaRPr lang="en-US"/>
        </a:p>
      </dgm:t>
    </dgm:pt>
    <dgm:pt modelId="{0863C0D6-B5D8-B548-95E4-F2C718CF570C}" type="sibTrans" cxnId="{3DB9B1DA-F318-1B43-8D9B-102CDFEF6BB4}">
      <dgm:prSet/>
      <dgm:spPr/>
      <dgm:t>
        <a:bodyPr/>
        <a:lstStyle/>
        <a:p>
          <a:endParaRPr lang="en-US"/>
        </a:p>
      </dgm:t>
    </dgm:pt>
    <dgm:pt modelId="{CEE6C635-2D21-FD4C-9269-2F94D322556B}" type="pres">
      <dgm:prSet presAssocID="{E78CF668-6791-CA43-80A8-BE3508E1D8CB}" presName="linearFlow" presStyleCnt="0">
        <dgm:presLayoutVars>
          <dgm:dir/>
          <dgm:resizeHandles val="exact"/>
        </dgm:presLayoutVars>
      </dgm:prSet>
      <dgm:spPr/>
    </dgm:pt>
    <dgm:pt modelId="{EF09502B-93AC-7149-8272-A1110644A86D}" type="pres">
      <dgm:prSet presAssocID="{5A58ED15-9828-D540-87ED-587C42B73E31}" presName="composite" presStyleCnt="0"/>
      <dgm:spPr/>
    </dgm:pt>
    <dgm:pt modelId="{71485DDA-3C91-C74F-967D-1CCBB81EEF18}" type="pres">
      <dgm:prSet presAssocID="{5A58ED15-9828-D540-87ED-587C42B73E31}"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F64FECB6-ECEC-DB45-AD07-94EF81CD1DAF}" type="pres">
      <dgm:prSet presAssocID="{5A58ED15-9828-D540-87ED-587C42B73E31}" presName="txShp" presStyleLbl="node1" presStyleIdx="0" presStyleCnt="1">
        <dgm:presLayoutVars>
          <dgm:bulletEnabled val="1"/>
        </dgm:presLayoutVars>
      </dgm:prSet>
      <dgm:spPr/>
      <dgm:t>
        <a:bodyPr/>
        <a:lstStyle/>
        <a:p>
          <a:endParaRPr lang="en-US"/>
        </a:p>
      </dgm:t>
    </dgm:pt>
  </dgm:ptLst>
  <dgm:cxnLst>
    <dgm:cxn modelId="{E170DB9A-A264-9B46-9416-BFF2AB4E7ED7}" type="presOf" srcId="{5A58ED15-9828-D540-87ED-587C42B73E31}" destId="{F64FECB6-ECEC-DB45-AD07-94EF81CD1DAF}" srcOrd="0" destOrd="0" presId="urn:microsoft.com/office/officeart/2005/8/layout/vList3"/>
    <dgm:cxn modelId="{6D7E471D-8C98-254E-8E92-E97A3C2AFE58}" type="presOf" srcId="{E78CF668-6791-CA43-80A8-BE3508E1D8CB}" destId="{CEE6C635-2D21-FD4C-9269-2F94D322556B}" srcOrd="0" destOrd="0" presId="urn:microsoft.com/office/officeart/2005/8/layout/vList3"/>
    <dgm:cxn modelId="{3DB9B1DA-F318-1B43-8D9B-102CDFEF6BB4}" srcId="{E78CF668-6791-CA43-80A8-BE3508E1D8CB}" destId="{5A58ED15-9828-D540-87ED-587C42B73E31}" srcOrd="0" destOrd="0" parTransId="{5C7FA6DD-D3C8-7447-9A9B-489D79A1EBE8}" sibTransId="{0863C0D6-B5D8-B548-95E4-F2C718CF570C}"/>
    <dgm:cxn modelId="{B8712AB4-DC4B-8F4C-9B33-64D35BF453D2}" type="presParOf" srcId="{CEE6C635-2D21-FD4C-9269-2F94D322556B}" destId="{EF09502B-93AC-7149-8272-A1110644A86D}" srcOrd="0" destOrd="0" presId="urn:microsoft.com/office/officeart/2005/8/layout/vList3"/>
    <dgm:cxn modelId="{4826C5F0-965F-4146-850F-C68316F48493}" type="presParOf" srcId="{EF09502B-93AC-7149-8272-A1110644A86D}" destId="{71485DDA-3C91-C74F-967D-1CCBB81EEF18}" srcOrd="0" destOrd="0" presId="urn:microsoft.com/office/officeart/2005/8/layout/vList3"/>
    <dgm:cxn modelId="{2C9D2735-6DA9-5C4F-8478-97942FAF9AB0}" type="presParOf" srcId="{EF09502B-93AC-7149-8272-A1110644A86D}" destId="{F64FECB6-ECEC-DB45-AD07-94EF81CD1DAF}"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483F378E-9A46-8948-AB0E-DAC510000353}">
      <dgm:prSet phldrT="[Text]" custT="1">
        <dgm:style>
          <a:lnRef idx="1">
            <a:schemeClr val="accent2"/>
          </a:lnRef>
          <a:fillRef idx="3">
            <a:schemeClr val="accent2"/>
          </a:fillRef>
          <a:effectRef idx="2">
            <a:schemeClr val="accent2"/>
          </a:effectRef>
          <a:fontRef idx="minor">
            <a:schemeClr val="lt1"/>
          </a:fontRef>
        </dgm:style>
      </dgm:prSet>
      <dgm:spPr/>
      <dgm:t>
        <a:bodyPr/>
        <a:lstStyle/>
        <a:p>
          <a:pPr algn="l"/>
          <a:r>
            <a:rPr lang="en-US" sz="1800" b="1" i="1" dirty="0" smtClean="0">
              <a:solidFill>
                <a:srgbClr val="000000"/>
              </a:solidFill>
              <a:latin typeface="Arial"/>
              <a:cs typeface="Arial"/>
            </a:rPr>
            <a:t>Project Manager</a:t>
          </a:r>
        </a:p>
        <a:p>
          <a:r>
            <a:rPr lang="en-US" sz="1800" dirty="0" smtClean="0">
              <a:solidFill>
                <a:srgbClr val="000000"/>
              </a:solidFill>
              <a:latin typeface="Arial"/>
              <a:cs typeface="Arial"/>
            </a:rPr>
            <a:t>Develop project plan and schedule together with the team</a:t>
          </a:r>
        </a:p>
        <a:p>
          <a:r>
            <a:rPr lang="en-US" sz="1800" dirty="0" smtClean="0">
              <a:solidFill>
                <a:srgbClr val="000000"/>
              </a:solidFill>
              <a:latin typeface="Arial"/>
              <a:cs typeface="Arial"/>
            </a:rPr>
            <a:t>Ensure that tasks are completed and the schedule is closely adhered to</a:t>
          </a:r>
        </a:p>
        <a:p>
          <a:r>
            <a:rPr lang="en-US" sz="1800" dirty="0" smtClean="0">
              <a:solidFill>
                <a:srgbClr val="000000"/>
              </a:solidFill>
              <a:latin typeface="Arial"/>
              <a:cs typeface="Arial"/>
            </a:rPr>
            <a:t>Manage and keep track of team's performance throughout the project life cycle</a:t>
          </a:r>
        </a:p>
        <a:p>
          <a:r>
            <a:rPr lang="en-US" sz="1800" dirty="0" smtClean="0">
              <a:solidFill>
                <a:srgbClr val="000000"/>
              </a:solidFill>
              <a:latin typeface="Arial"/>
              <a:cs typeface="Arial"/>
            </a:rPr>
            <a:t>Responsible for communication with supervisor, client and potential users (for UAT)</a:t>
          </a:r>
        </a:p>
      </dgm:t>
    </dgm:pt>
    <dgm:pt modelId="{D92535DC-AB1F-4246-854B-660A81306172}" type="sibTrans" cxnId="{751DEEF4-30BA-2847-8208-98DFDADB941C}">
      <dgm:prSet/>
      <dgm:spPr/>
      <dgm:t>
        <a:bodyPr/>
        <a:lstStyle/>
        <a:p>
          <a:endParaRPr lang="en-US"/>
        </a:p>
      </dgm:t>
    </dgm:pt>
    <dgm:pt modelId="{DB421547-B1AA-9244-9B2B-2F9ED33DA7C5}" type="parTrans" cxnId="{751DEEF4-30BA-2847-8208-98DFDADB941C}">
      <dgm:prSet/>
      <dgm:spPr/>
      <dgm:t>
        <a:bodyPr/>
        <a:lstStyle/>
        <a:p>
          <a:endParaRPr lang="en-US"/>
        </a:p>
      </dgm:t>
    </dgm:pt>
    <dgm:pt modelId="{CEE6C635-2D21-FD4C-9269-2F94D322556B}" type="pres">
      <dgm:prSet presAssocID="{E78CF668-6791-CA43-80A8-BE3508E1D8CB}" presName="linearFlow" presStyleCnt="0">
        <dgm:presLayoutVars>
          <dgm:dir/>
          <dgm:resizeHandles val="exact"/>
        </dgm:presLayoutVars>
      </dgm:prSet>
      <dgm:spPr/>
    </dgm:pt>
    <dgm:pt modelId="{77A9A512-33E0-7A4D-A33F-A42C6D92448D}" type="pres">
      <dgm:prSet presAssocID="{483F378E-9A46-8948-AB0E-DAC510000353}" presName="composite" presStyleCnt="0"/>
      <dgm:spPr/>
    </dgm:pt>
    <dgm:pt modelId="{573ACCB6-D82F-BC4A-8B36-57A2CE0A6988}" type="pres">
      <dgm:prSet presAssocID="{483F378E-9A46-8948-AB0E-DAC510000353}"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BE04DB85-2721-A14A-9668-2EB7821F5B3E}" type="pres">
      <dgm:prSet presAssocID="{483F378E-9A46-8948-AB0E-DAC510000353}" presName="txShp" presStyleLbl="node1" presStyleIdx="0" presStyleCnt="1">
        <dgm:presLayoutVars>
          <dgm:bulletEnabled val="1"/>
        </dgm:presLayoutVars>
      </dgm:prSet>
      <dgm:spPr/>
      <dgm:t>
        <a:bodyPr/>
        <a:lstStyle/>
        <a:p>
          <a:endParaRPr lang="en-US"/>
        </a:p>
      </dgm:t>
    </dgm:pt>
  </dgm:ptLst>
  <dgm:cxnLst>
    <dgm:cxn modelId="{31CDAED3-DBD2-0748-BE86-21362A87775F}" type="presOf" srcId="{483F378E-9A46-8948-AB0E-DAC510000353}" destId="{BE04DB85-2721-A14A-9668-2EB7821F5B3E}" srcOrd="0" destOrd="0" presId="urn:microsoft.com/office/officeart/2005/8/layout/vList3"/>
    <dgm:cxn modelId="{8AAAA14C-63B0-4F41-9444-B9F8E30B33C9}" type="presOf" srcId="{E78CF668-6791-CA43-80A8-BE3508E1D8CB}" destId="{CEE6C635-2D21-FD4C-9269-2F94D322556B}" srcOrd="0" destOrd="0" presId="urn:microsoft.com/office/officeart/2005/8/layout/vList3"/>
    <dgm:cxn modelId="{751DEEF4-30BA-2847-8208-98DFDADB941C}" srcId="{E78CF668-6791-CA43-80A8-BE3508E1D8CB}" destId="{483F378E-9A46-8948-AB0E-DAC510000353}" srcOrd="0" destOrd="0" parTransId="{DB421547-B1AA-9244-9B2B-2F9ED33DA7C5}" sibTransId="{D92535DC-AB1F-4246-854B-660A81306172}"/>
    <dgm:cxn modelId="{113018BB-FADD-6842-BF5F-69718E1CA851}" type="presParOf" srcId="{CEE6C635-2D21-FD4C-9269-2F94D322556B}" destId="{77A9A512-33E0-7A4D-A33F-A42C6D92448D}" srcOrd="0" destOrd="0" presId="urn:microsoft.com/office/officeart/2005/8/layout/vList3"/>
    <dgm:cxn modelId="{94BEA6E0-6C10-524E-98B0-042AA7DA4573}" type="presParOf" srcId="{77A9A512-33E0-7A4D-A33F-A42C6D92448D}" destId="{573ACCB6-D82F-BC4A-8B36-57A2CE0A6988}" srcOrd="0" destOrd="0" presId="urn:microsoft.com/office/officeart/2005/8/layout/vList3"/>
    <dgm:cxn modelId="{E741653F-F015-9D4B-A605-66D1EF976905}" type="presParOf" srcId="{77A9A512-33E0-7A4D-A33F-A42C6D92448D}" destId="{BE04DB85-2721-A14A-9668-2EB7821F5B3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CEE6C635-2D21-FD4C-9269-2F94D322556B}" type="pres">
      <dgm:prSet presAssocID="{E78CF668-6791-CA43-80A8-BE3508E1D8CB}" presName="linearFlow" presStyleCnt="0">
        <dgm:presLayoutVars>
          <dgm:dir/>
          <dgm:resizeHandles val="exact"/>
        </dgm:presLayoutVars>
      </dgm:prSet>
      <dgm:spPr/>
    </dgm:pt>
  </dgm:ptLst>
  <dgm:cxnLst>
    <dgm:cxn modelId="{65A4F35E-1FFD-B344-964F-951B9655B5E7}" type="presOf" srcId="{E78CF668-6791-CA43-80A8-BE3508E1D8CB}" destId="{CEE6C635-2D21-FD4C-9269-2F94D322556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6B54894C-9F4A-0D47-85C5-9431AB80F60A}">
      <dgm:prSet phldrT="[Text]">
        <dgm:style>
          <a:lnRef idx="1">
            <a:schemeClr val="accent3"/>
          </a:lnRef>
          <a:fillRef idx="3">
            <a:schemeClr val="accent3"/>
          </a:fillRef>
          <a:effectRef idx="2">
            <a:schemeClr val="accent3"/>
          </a:effectRef>
          <a:fontRef idx="minor">
            <a:schemeClr val="lt1"/>
          </a:fontRef>
        </dgm:style>
      </dgm:prSet>
      <dgm:spPr/>
      <dgm:t>
        <a:bodyPr/>
        <a:lstStyle/>
        <a:p>
          <a:pPr algn="l"/>
          <a:r>
            <a:rPr lang="en-US" b="1" i="1" dirty="0" smtClean="0">
              <a:solidFill>
                <a:srgbClr val="000000"/>
              </a:solidFill>
              <a:latin typeface="Arial"/>
              <a:cs typeface="Arial"/>
            </a:rPr>
            <a:t>UI Developer</a:t>
          </a:r>
        </a:p>
        <a:p>
          <a:pPr algn="l"/>
          <a:r>
            <a:rPr lang="en-US" dirty="0" smtClean="0">
              <a:solidFill>
                <a:srgbClr val="000000"/>
              </a:solidFill>
              <a:latin typeface="Arial"/>
              <a:cs typeface="Arial"/>
            </a:rPr>
            <a:t>Design and develop User Interface</a:t>
          </a:r>
        </a:p>
        <a:p>
          <a:pPr algn="l"/>
          <a:r>
            <a:rPr lang="en-US" dirty="0" smtClean="0">
              <a:solidFill>
                <a:srgbClr val="000000"/>
              </a:solidFill>
              <a:latin typeface="Arial"/>
              <a:cs typeface="Arial"/>
            </a:rPr>
            <a:t>Responsible for UI development software exploration</a:t>
          </a:r>
        </a:p>
        <a:p>
          <a:pPr algn="l"/>
          <a:r>
            <a:rPr lang="en-US" dirty="0" smtClean="0">
              <a:solidFill>
                <a:srgbClr val="000000"/>
              </a:solidFill>
              <a:latin typeface="Arial"/>
              <a:cs typeface="Arial"/>
            </a:rPr>
            <a:t>Closely work with the developers for continuous integration effort</a:t>
          </a:r>
        </a:p>
        <a:p>
          <a:pPr algn="l"/>
          <a:r>
            <a:rPr lang="en-US" dirty="0" smtClean="0">
              <a:solidFill>
                <a:srgbClr val="000000"/>
              </a:solidFill>
              <a:latin typeface="Arial"/>
              <a:cs typeface="Arial"/>
            </a:rPr>
            <a:t>Assist in all project management responsibilities</a:t>
          </a:r>
          <a:endParaRPr lang="en-US" dirty="0">
            <a:solidFill>
              <a:srgbClr val="000000"/>
            </a:solidFill>
            <a:latin typeface="Arial"/>
            <a:cs typeface="Arial"/>
          </a:endParaRPr>
        </a:p>
      </dgm:t>
    </dgm:pt>
    <dgm:pt modelId="{E5746543-FB4C-FA4B-B5D1-329D6AF9068C}" type="sibTrans" cxnId="{509A2A10-FAE3-DA42-8C18-01B26313271F}">
      <dgm:prSet/>
      <dgm:spPr/>
      <dgm:t>
        <a:bodyPr/>
        <a:lstStyle/>
        <a:p>
          <a:endParaRPr lang="en-US"/>
        </a:p>
      </dgm:t>
    </dgm:pt>
    <dgm:pt modelId="{8E6D477F-0CEA-7E46-9557-24B90CBDF6B4}" type="parTrans" cxnId="{509A2A10-FAE3-DA42-8C18-01B26313271F}">
      <dgm:prSet/>
      <dgm:spPr/>
      <dgm:t>
        <a:bodyPr/>
        <a:lstStyle/>
        <a:p>
          <a:endParaRPr lang="en-US"/>
        </a:p>
      </dgm:t>
    </dgm:pt>
    <dgm:pt modelId="{CEE6C635-2D21-FD4C-9269-2F94D322556B}" type="pres">
      <dgm:prSet presAssocID="{E78CF668-6791-CA43-80A8-BE3508E1D8CB}" presName="linearFlow" presStyleCnt="0">
        <dgm:presLayoutVars>
          <dgm:dir/>
          <dgm:resizeHandles val="exact"/>
        </dgm:presLayoutVars>
      </dgm:prSet>
      <dgm:spPr/>
    </dgm:pt>
    <dgm:pt modelId="{E14DF0E6-CF2C-D64E-9E06-6DD7B51DDF52}" type="pres">
      <dgm:prSet presAssocID="{6B54894C-9F4A-0D47-85C5-9431AB80F60A}" presName="composite" presStyleCnt="0"/>
      <dgm:spPr/>
    </dgm:pt>
    <dgm:pt modelId="{CEC2F18B-9409-0F47-B88D-364EA44AD2D9}" type="pres">
      <dgm:prSet presAssocID="{6B54894C-9F4A-0D47-85C5-9431AB80F6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pt>
    <dgm:pt modelId="{0C7691A7-6CAA-304A-A23A-964E5F8B82C3}" type="pres">
      <dgm:prSet presAssocID="{6B54894C-9F4A-0D47-85C5-9431AB80F60A}" presName="txShp" presStyleLbl="node1" presStyleIdx="0" presStyleCnt="1">
        <dgm:presLayoutVars>
          <dgm:bulletEnabled val="1"/>
        </dgm:presLayoutVars>
      </dgm:prSet>
      <dgm:spPr/>
      <dgm:t>
        <a:bodyPr/>
        <a:lstStyle/>
        <a:p>
          <a:endParaRPr lang="en-US"/>
        </a:p>
      </dgm:t>
    </dgm:pt>
  </dgm:ptLst>
  <dgm:cxnLst>
    <dgm:cxn modelId="{BC05C007-5DDC-6F4C-94B6-3D03560C8B78}" type="presOf" srcId="{6B54894C-9F4A-0D47-85C5-9431AB80F60A}" destId="{0C7691A7-6CAA-304A-A23A-964E5F8B82C3}" srcOrd="0" destOrd="0" presId="urn:microsoft.com/office/officeart/2005/8/layout/vList3"/>
    <dgm:cxn modelId="{4AE028BD-247C-1D47-9AA5-1AE9DCE85594}" type="presOf" srcId="{E78CF668-6791-CA43-80A8-BE3508E1D8CB}" destId="{CEE6C635-2D21-FD4C-9269-2F94D322556B}" srcOrd="0" destOrd="0" presId="urn:microsoft.com/office/officeart/2005/8/layout/vList3"/>
    <dgm:cxn modelId="{509A2A10-FAE3-DA42-8C18-01B26313271F}" srcId="{E78CF668-6791-CA43-80A8-BE3508E1D8CB}" destId="{6B54894C-9F4A-0D47-85C5-9431AB80F60A}" srcOrd="0" destOrd="0" parTransId="{8E6D477F-0CEA-7E46-9557-24B90CBDF6B4}" sibTransId="{E5746543-FB4C-FA4B-B5D1-329D6AF9068C}"/>
    <dgm:cxn modelId="{F06A4533-FFED-2549-BAA6-0253B6B6DD94}" type="presParOf" srcId="{CEE6C635-2D21-FD4C-9269-2F94D322556B}" destId="{E14DF0E6-CF2C-D64E-9E06-6DD7B51DDF52}" srcOrd="0" destOrd="0" presId="urn:microsoft.com/office/officeart/2005/8/layout/vList3"/>
    <dgm:cxn modelId="{4F605877-C4FF-0E47-B269-BDD60428293B}" type="presParOf" srcId="{E14DF0E6-CF2C-D64E-9E06-6DD7B51DDF52}" destId="{CEC2F18B-9409-0F47-B88D-364EA44AD2D9}" srcOrd="0" destOrd="0" presId="urn:microsoft.com/office/officeart/2005/8/layout/vList3"/>
    <dgm:cxn modelId="{63BDEB0E-4A82-2B44-B330-EB982A955A1F}" type="presParOf" srcId="{E14DF0E6-CF2C-D64E-9E06-6DD7B51DDF52}" destId="{0C7691A7-6CAA-304A-A23A-964E5F8B82C3}"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CEE6C635-2D21-FD4C-9269-2F94D322556B}" type="pres">
      <dgm:prSet presAssocID="{E78CF668-6791-CA43-80A8-BE3508E1D8CB}" presName="linearFlow" presStyleCnt="0">
        <dgm:presLayoutVars>
          <dgm:dir/>
          <dgm:resizeHandles val="exact"/>
        </dgm:presLayoutVars>
      </dgm:prSet>
      <dgm:spPr/>
    </dgm:pt>
  </dgm:ptLst>
  <dgm:cxnLst>
    <dgm:cxn modelId="{5850B6B7-4063-B148-8073-3A91DF14311D}" type="presOf" srcId="{E78CF668-6791-CA43-80A8-BE3508E1D8CB}" destId="{CEE6C635-2D21-FD4C-9269-2F94D322556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5D00B9EF-A2B5-B74F-837B-3C7758581CA0}">
      <dgm:prSet phldrT="[Text]" custT="1">
        <dgm:style>
          <a:lnRef idx="1">
            <a:schemeClr val="accent4"/>
          </a:lnRef>
          <a:fillRef idx="3">
            <a:schemeClr val="accent4"/>
          </a:fillRef>
          <a:effectRef idx="2">
            <a:schemeClr val="accent4"/>
          </a:effectRef>
          <a:fontRef idx="minor">
            <a:schemeClr val="lt1"/>
          </a:fontRef>
        </dgm:style>
      </dgm:prSet>
      <dgm:spPr/>
      <dgm:t>
        <a:bodyPr/>
        <a:lstStyle/>
        <a:p>
          <a:pPr algn="l"/>
          <a:r>
            <a:rPr lang="en-US" sz="1800" b="1" i="1" dirty="0" smtClean="0">
              <a:solidFill>
                <a:schemeClr val="bg1"/>
              </a:solidFill>
              <a:latin typeface="Arial"/>
              <a:cs typeface="Arial"/>
            </a:rPr>
            <a:t>Lead Developer</a:t>
          </a:r>
        </a:p>
        <a:p>
          <a:r>
            <a:rPr lang="en-US" sz="1800" dirty="0" smtClean="0">
              <a:solidFill>
                <a:schemeClr val="bg1"/>
              </a:solidFill>
              <a:latin typeface="Arial"/>
              <a:cs typeface="Arial"/>
            </a:rPr>
            <a:t>Lead the development team in developing features of the application</a:t>
          </a:r>
        </a:p>
        <a:p>
          <a:r>
            <a:rPr lang="en-US" sz="1800" dirty="0" smtClean="0">
              <a:solidFill>
                <a:schemeClr val="bg1"/>
              </a:solidFill>
              <a:latin typeface="Arial"/>
              <a:cs typeface="Arial"/>
            </a:rPr>
            <a:t>Responsible for development tools exploration and research</a:t>
          </a:r>
        </a:p>
        <a:p>
          <a:r>
            <a:rPr lang="en-US" sz="1800" dirty="0" smtClean="0">
              <a:solidFill>
                <a:schemeClr val="bg1"/>
              </a:solidFill>
              <a:latin typeface="Arial"/>
              <a:cs typeface="Arial"/>
            </a:rPr>
            <a:t>Work closely with the UI developer for continuous integration effort</a:t>
          </a:r>
        </a:p>
        <a:p>
          <a:r>
            <a:rPr lang="en-US" sz="1800" dirty="0" smtClean="0">
              <a:solidFill>
                <a:schemeClr val="bg1"/>
              </a:solidFill>
              <a:latin typeface="Arial"/>
              <a:cs typeface="Arial"/>
            </a:rPr>
            <a:t>Assist PM in ensuring that the development progress adheres to the schedule</a:t>
          </a:r>
        </a:p>
      </dgm:t>
    </dgm:pt>
    <dgm:pt modelId="{2B57A23A-099E-604E-9081-E1527C89168F}" type="parTrans" cxnId="{0E56BD75-BA1B-5A47-857D-CA84BBFE3E3C}">
      <dgm:prSet/>
      <dgm:spPr/>
      <dgm:t>
        <a:bodyPr/>
        <a:lstStyle/>
        <a:p>
          <a:endParaRPr lang="en-US"/>
        </a:p>
      </dgm:t>
    </dgm:pt>
    <dgm:pt modelId="{C211BF96-5C96-1E4B-94A3-9EF718766F7F}" type="sibTrans" cxnId="{0E56BD75-BA1B-5A47-857D-CA84BBFE3E3C}">
      <dgm:prSet/>
      <dgm:spPr/>
      <dgm:t>
        <a:bodyPr/>
        <a:lstStyle/>
        <a:p>
          <a:endParaRPr lang="en-US"/>
        </a:p>
      </dgm:t>
    </dgm:pt>
    <dgm:pt modelId="{CEE6C635-2D21-FD4C-9269-2F94D322556B}" type="pres">
      <dgm:prSet presAssocID="{E78CF668-6791-CA43-80A8-BE3508E1D8CB}" presName="linearFlow" presStyleCnt="0">
        <dgm:presLayoutVars>
          <dgm:dir/>
          <dgm:resizeHandles val="exact"/>
        </dgm:presLayoutVars>
      </dgm:prSet>
      <dgm:spPr/>
    </dgm:pt>
    <dgm:pt modelId="{81587BA5-A0C4-F744-8018-4AB2FBC646CE}" type="pres">
      <dgm:prSet presAssocID="{5D00B9EF-A2B5-B74F-837B-3C7758581CA0}" presName="composite" presStyleCnt="0"/>
      <dgm:spPr/>
    </dgm:pt>
    <dgm:pt modelId="{7E0F431E-ADC7-984E-9EB7-72747E27A510}" type="pres">
      <dgm:prSet presAssocID="{5D00B9EF-A2B5-B74F-837B-3C7758581CA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30000" b="-30000"/>
          </a:stretch>
        </a:blipFill>
      </dgm:spPr>
    </dgm:pt>
    <dgm:pt modelId="{2BE4E8D2-35E7-024C-88C8-D8318B663523}" type="pres">
      <dgm:prSet presAssocID="{5D00B9EF-A2B5-B74F-837B-3C7758581CA0}" presName="txShp" presStyleLbl="node1" presStyleIdx="0" presStyleCnt="1">
        <dgm:presLayoutVars>
          <dgm:bulletEnabled val="1"/>
        </dgm:presLayoutVars>
      </dgm:prSet>
      <dgm:spPr/>
      <dgm:t>
        <a:bodyPr/>
        <a:lstStyle/>
        <a:p>
          <a:endParaRPr lang="en-US"/>
        </a:p>
      </dgm:t>
    </dgm:pt>
  </dgm:ptLst>
  <dgm:cxnLst>
    <dgm:cxn modelId="{0E56BD75-BA1B-5A47-857D-CA84BBFE3E3C}" srcId="{E78CF668-6791-CA43-80A8-BE3508E1D8CB}" destId="{5D00B9EF-A2B5-B74F-837B-3C7758581CA0}" srcOrd="0" destOrd="0" parTransId="{2B57A23A-099E-604E-9081-E1527C89168F}" sibTransId="{C211BF96-5C96-1E4B-94A3-9EF718766F7F}"/>
    <dgm:cxn modelId="{31C9D6BB-72C9-4940-B928-BAD428C031CA}" type="presOf" srcId="{E78CF668-6791-CA43-80A8-BE3508E1D8CB}" destId="{CEE6C635-2D21-FD4C-9269-2F94D322556B}" srcOrd="0" destOrd="0" presId="urn:microsoft.com/office/officeart/2005/8/layout/vList3"/>
    <dgm:cxn modelId="{1555BC07-DEAD-AB43-9E4B-A93EB9A94824}" type="presOf" srcId="{5D00B9EF-A2B5-B74F-837B-3C7758581CA0}" destId="{2BE4E8D2-35E7-024C-88C8-D8318B663523}" srcOrd="0" destOrd="0" presId="urn:microsoft.com/office/officeart/2005/8/layout/vList3"/>
    <dgm:cxn modelId="{0D5A1DDF-76E3-0E4D-8829-8379331F388E}" type="presParOf" srcId="{CEE6C635-2D21-FD4C-9269-2F94D322556B}" destId="{81587BA5-A0C4-F744-8018-4AB2FBC646CE}" srcOrd="0" destOrd="0" presId="urn:microsoft.com/office/officeart/2005/8/layout/vList3"/>
    <dgm:cxn modelId="{5FC70671-2ACE-5F48-8028-106B4318A2AA}" type="presParOf" srcId="{81587BA5-A0C4-F744-8018-4AB2FBC646CE}" destId="{7E0F431E-ADC7-984E-9EB7-72747E27A510}" srcOrd="0" destOrd="0" presId="urn:microsoft.com/office/officeart/2005/8/layout/vList3"/>
    <dgm:cxn modelId="{B3745723-FCC9-1047-ACA2-7D02D5AABB1C}" type="presParOf" srcId="{81587BA5-A0C4-F744-8018-4AB2FBC646CE}" destId="{2BE4E8D2-35E7-024C-88C8-D8318B663523}"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CEE6C635-2D21-FD4C-9269-2F94D322556B}" type="pres">
      <dgm:prSet presAssocID="{E78CF668-6791-CA43-80A8-BE3508E1D8CB}" presName="linearFlow" presStyleCnt="0">
        <dgm:presLayoutVars>
          <dgm:dir/>
          <dgm:resizeHandles val="exact"/>
        </dgm:presLayoutVars>
      </dgm:prSet>
      <dgm:spPr/>
    </dgm:pt>
  </dgm:ptLst>
  <dgm:cxnLst>
    <dgm:cxn modelId="{749386D6-D086-E94F-85D8-532F73643F49}" type="presOf" srcId="{E78CF668-6791-CA43-80A8-BE3508E1D8CB}" destId="{CEE6C635-2D21-FD4C-9269-2F94D322556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DF873480-CE69-8946-A9CE-3C2CBBB06D9D}">
      <dgm:prSet phldrT="[Text]">
        <dgm:style>
          <a:lnRef idx="1">
            <a:schemeClr val="accent5"/>
          </a:lnRef>
          <a:fillRef idx="3">
            <a:schemeClr val="accent5"/>
          </a:fillRef>
          <a:effectRef idx="2">
            <a:schemeClr val="accent5"/>
          </a:effectRef>
          <a:fontRef idx="minor">
            <a:schemeClr val="lt1"/>
          </a:fontRef>
        </dgm:style>
      </dgm:prSet>
      <dgm:spPr/>
      <dgm:t>
        <a:bodyPr/>
        <a:lstStyle/>
        <a:p>
          <a:pPr algn="l"/>
          <a:r>
            <a:rPr lang="en-US" b="1" i="1" dirty="0" smtClean="0">
              <a:solidFill>
                <a:schemeClr val="bg1"/>
              </a:solidFill>
              <a:latin typeface="Arial"/>
              <a:cs typeface="Arial"/>
            </a:rPr>
            <a:t>Developer</a:t>
          </a:r>
        </a:p>
        <a:p>
          <a:r>
            <a:rPr lang="en-US" b="0" i="0" dirty="0" smtClean="0">
              <a:solidFill>
                <a:schemeClr val="bg1"/>
              </a:solidFill>
              <a:latin typeface="Arial"/>
              <a:cs typeface="Arial"/>
            </a:rPr>
            <a:t>Responsible for features development</a:t>
          </a:r>
        </a:p>
        <a:p>
          <a:r>
            <a:rPr lang="en-US" b="0" i="0" dirty="0" smtClean="0">
              <a:solidFill>
                <a:schemeClr val="bg1"/>
              </a:solidFill>
              <a:latin typeface="Arial"/>
              <a:cs typeface="Arial"/>
            </a:rPr>
            <a:t>Assist lead developer in exploring the development tools and research</a:t>
          </a:r>
        </a:p>
        <a:p>
          <a:r>
            <a:rPr lang="en-US" b="0" i="0" dirty="0" smtClean="0">
              <a:solidFill>
                <a:schemeClr val="bg1"/>
              </a:solidFill>
              <a:latin typeface="Arial"/>
              <a:cs typeface="Arial"/>
            </a:rPr>
            <a:t>Work closely with the UI developer for continuous integration effort</a:t>
          </a:r>
        </a:p>
        <a:p>
          <a:r>
            <a:rPr lang="en-US" b="0" i="0" dirty="0" smtClean="0">
              <a:solidFill>
                <a:schemeClr val="bg1"/>
              </a:solidFill>
              <a:latin typeface="Arial"/>
              <a:cs typeface="Arial"/>
            </a:rPr>
            <a:t>Responsible to work closely with the Testing Manager in order to ensure test ready application</a:t>
          </a:r>
          <a:endParaRPr lang="en-US" b="0" i="0" dirty="0">
            <a:solidFill>
              <a:schemeClr val="bg1"/>
            </a:solidFill>
            <a:latin typeface="Arial"/>
            <a:cs typeface="Arial"/>
          </a:endParaRPr>
        </a:p>
      </dgm:t>
    </dgm:pt>
    <dgm:pt modelId="{30607128-5D2A-FC4D-9129-B15025898759}" type="parTrans" cxnId="{A620139E-3083-CD45-8905-7E75E09D3FA1}">
      <dgm:prSet/>
      <dgm:spPr/>
      <dgm:t>
        <a:bodyPr/>
        <a:lstStyle/>
        <a:p>
          <a:endParaRPr lang="en-US">
            <a:solidFill>
              <a:srgbClr val="FFFFFF"/>
            </a:solidFill>
            <a:latin typeface="Arial"/>
            <a:cs typeface="Arial"/>
          </a:endParaRPr>
        </a:p>
      </dgm:t>
    </dgm:pt>
    <dgm:pt modelId="{CBE0BB68-1250-FD40-831A-E1BB65EA59F0}" type="sibTrans" cxnId="{A620139E-3083-CD45-8905-7E75E09D3FA1}">
      <dgm:prSet/>
      <dgm:spPr/>
      <dgm:t>
        <a:bodyPr/>
        <a:lstStyle/>
        <a:p>
          <a:endParaRPr lang="en-US">
            <a:solidFill>
              <a:srgbClr val="FFFFFF"/>
            </a:solidFill>
            <a:latin typeface="Arial"/>
            <a:cs typeface="Arial"/>
          </a:endParaRPr>
        </a:p>
      </dgm:t>
    </dgm:pt>
    <dgm:pt modelId="{CEE6C635-2D21-FD4C-9269-2F94D322556B}" type="pres">
      <dgm:prSet presAssocID="{E78CF668-6791-CA43-80A8-BE3508E1D8CB}" presName="linearFlow" presStyleCnt="0">
        <dgm:presLayoutVars>
          <dgm:dir/>
          <dgm:resizeHandles val="exact"/>
        </dgm:presLayoutVars>
      </dgm:prSet>
      <dgm:spPr/>
    </dgm:pt>
    <dgm:pt modelId="{85D20140-38E2-2747-B66E-F6BE60F8862B}" type="pres">
      <dgm:prSet presAssocID="{DF873480-CE69-8946-A9CE-3C2CBBB06D9D}" presName="composite" presStyleCnt="0"/>
      <dgm:spPr/>
    </dgm:pt>
    <dgm:pt modelId="{A9C97895-49DA-3145-A02E-2E3BFE8EC7DD}" type="pres">
      <dgm:prSet presAssocID="{DF873480-CE69-8946-A9CE-3C2CBBB06D9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2CF2C06A-C9BB-2A42-B216-A238CAB68504}" type="pres">
      <dgm:prSet presAssocID="{DF873480-CE69-8946-A9CE-3C2CBBB06D9D}" presName="txShp" presStyleLbl="node1" presStyleIdx="0" presStyleCnt="1">
        <dgm:presLayoutVars>
          <dgm:bulletEnabled val="1"/>
        </dgm:presLayoutVars>
      </dgm:prSet>
      <dgm:spPr/>
      <dgm:t>
        <a:bodyPr/>
        <a:lstStyle/>
        <a:p>
          <a:endParaRPr lang="en-US"/>
        </a:p>
      </dgm:t>
    </dgm:pt>
  </dgm:ptLst>
  <dgm:cxnLst>
    <dgm:cxn modelId="{A620139E-3083-CD45-8905-7E75E09D3FA1}" srcId="{E78CF668-6791-CA43-80A8-BE3508E1D8CB}" destId="{DF873480-CE69-8946-A9CE-3C2CBBB06D9D}" srcOrd="0" destOrd="0" parTransId="{30607128-5D2A-FC4D-9129-B15025898759}" sibTransId="{CBE0BB68-1250-FD40-831A-E1BB65EA59F0}"/>
    <dgm:cxn modelId="{0E9033E0-D105-0E4C-BDD1-BFD0751D8382}" type="presOf" srcId="{E78CF668-6791-CA43-80A8-BE3508E1D8CB}" destId="{CEE6C635-2D21-FD4C-9269-2F94D322556B}" srcOrd="0" destOrd="0" presId="urn:microsoft.com/office/officeart/2005/8/layout/vList3"/>
    <dgm:cxn modelId="{B7410FDC-28FB-C94F-BACD-0E4E23A4E7E1}" type="presOf" srcId="{DF873480-CE69-8946-A9CE-3C2CBBB06D9D}" destId="{2CF2C06A-C9BB-2A42-B216-A238CAB68504}" srcOrd="0" destOrd="0" presId="urn:microsoft.com/office/officeart/2005/8/layout/vList3"/>
    <dgm:cxn modelId="{32E2E932-6BD7-5748-AED1-3BAE05431C66}" type="presParOf" srcId="{CEE6C635-2D21-FD4C-9269-2F94D322556B}" destId="{85D20140-38E2-2747-B66E-F6BE60F8862B}" srcOrd="0" destOrd="0" presId="urn:microsoft.com/office/officeart/2005/8/layout/vList3"/>
    <dgm:cxn modelId="{A0FE538F-69F9-BC4D-A13F-1C9051DD6936}" type="presParOf" srcId="{85D20140-38E2-2747-B66E-F6BE60F8862B}" destId="{A9C97895-49DA-3145-A02E-2E3BFE8EC7DD}" srcOrd="0" destOrd="0" presId="urn:microsoft.com/office/officeart/2005/8/layout/vList3"/>
    <dgm:cxn modelId="{AC5D52C9-D7C0-E244-8E0E-C1B3C7BD21EC}" type="presParOf" srcId="{85D20140-38E2-2747-B66E-F6BE60F8862B}" destId="{2CF2C06A-C9BB-2A42-B216-A238CAB68504}"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78CF668-6791-CA43-80A8-BE3508E1D8CB}" type="doc">
      <dgm:prSet loTypeId="urn:microsoft.com/office/officeart/2005/8/layout/vList3" loCatId="" qsTypeId="urn:microsoft.com/office/officeart/2005/8/quickstyle/simple4" qsCatId="simple" csTypeId="urn:microsoft.com/office/officeart/2005/8/colors/colorful1" csCatId="colorful" phldr="1"/>
      <dgm:spPr/>
    </dgm:pt>
    <dgm:pt modelId="{CEE6C635-2D21-FD4C-9269-2F94D322556B}" type="pres">
      <dgm:prSet presAssocID="{E78CF668-6791-CA43-80A8-BE3508E1D8CB}" presName="linearFlow" presStyleCnt="0">
        <dgm:presLayoutVars>
          <dgm:dir/>
          <dgm:resizeHandles val="exact"/>
        </dgm:presLayoutVars>
      </dgm:prSet>
      <dgm:spPr/>
    </dgm:pt>
  </dgm:ptLst>
  <dgm:cxnLst>
    <dgm:cxn modelId="{67654B90-0573-D349-9C2F-372CF8610B81}" type="presOf" srcId="{E78CF668-6791-CA43-80A8-BE3508E1D8CB}" destId="{CEE6C635-2D21-FD4C-9269-2F94D322556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4DB85-2721-A14A-9668-2EB7821F5B3E}">
      <dsp:nvSpPr>
        <dsp:cNvPr id="0" name=""/>
        <dsp:cNvSpPr/>
      </dsp:nvSpPr>
      <dsp:spPr>
        <a:xfrm rot="10800000">
          <a:off x="1632207" y="3717"/>
          <a:ext cx="5472684" cy="1014997"/>
        </a:xfrm>
        <a:prstGeom prst="homePlate">
          <a:avLst/>
        </a:prstGeom>
        <a:gradFill rotWithShape="0">
          <a:gsLst>
            <a:gs pos="0">
              <a:schemeClr val="accent2">
                <a:hueOff val="0"/>
                <a:satOff val="0"/>
                <a:lumOff val="0"/>
                <a:alphaOff val="0"/>
                <a:shade val="20000"/>
                <a:satMod val="130000"/>
              </a:schemeClr>
            </a:gs>
            <a:gs pos="50000">
              <a:schemeClr val="accent2">
                <a:hueOff val="0"/>
                <a:satOff val="0"/>
                <a:lumOff val="0"/>
                <a:alphaOff val="0"/>
                <a:shade val="90000"/>
                <a:satMod val="130000"/>
              </a:schemeClr>
            </a:gs>
            <a:gs pos="100000">
              <a:schemeClr val="accent2">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smtClean="0">
              <a:solidFill>
                <a:schemeClr val="bg1"/>
              </a:solidFill>
              <a:latin typeface="Arial"/>
              <a:cs typeface="Arial"/>
            </a:rPr>
            <a:t>Asti Andayani Temi</a:t>
          </a:r>
        </a:p>
        <a:p>
          <a:pPr lvl="0" algn="l" defTabSz="1422400">
            <a:lnSpc>
              <a:spcPct val="90000"/>
            </a:lnSpc>
            <a:spcBef>
              <a:spcPct val="0"/>
            </a:spcBef>
            <a:spcAft>
              <a:spcPts val="0"/>
            </a:spcAft>
          </a:pPr>
          <a:r>
            <a:rPr lang="en-US" sz="2800" b="0" i="1" kern="1200" dirty="0" smtClean="0">
              <a:solidFill>
                <a:schemeClr val="bg1"/>
              </a:solidFill>
              <a:latin typeface="Arial"/>
              <a:cs typeface="Arial"/>
            </a:rPr>
            <a:t>Project Manager</a:t>
          </a:r>
        </a:p>
      </dsp:txBody>
      <dsp:txXfrm rot="10800000">
        <a:off x="1885956" y="3717"/>
        <a:ext cx="5218935" cy="1014997"/>
      </dsp:txXfrm>
    </dsp:sp>
    <dsp:sp modelId="{573ACCB6-D82F-BC4A-8B36-57A2CE0A6988}">
      <dsp:nvSpPr>
        <dsp:cNvPr id="0" name=""/>
        <dsp:cNvSpPr/>
      </dsp:nvSpPr>
      <dsp:spPr>
        <a:xfrm>
          <a:off x="1124708" y="3717"/>
          <a:ext cx="1014997" cy="101499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0C7691A7-6CAA-304A-A23A-964E5F8B82C3}">
      <dsp:nvSpPr>
        <dsp:cNvPr id="0" name=""/>
        <dsp:cNvSpPr/>
      </dsp:nvSpPr>
      <dsp:spPr>
        <a:xfrm rot="10800000">
          <a:off x="1632207" y="1321699"/>
          <a:ext cx="5472684" cy="1014997"/>
        </a:xfrm>
        <a:prstGeom prst="homePlate">
          <a:avLst/>
        </a:prstGeom>
        <a:gradFill rotWithShape="0">
          <a:gsLst>
            <a:gs pos="0">
              <a:schemeClr val="accent3">
                <a:hueOff val="0"/>
                <a:satOff val="0"/>
                <a:lumOff val="0"/>
                <a:alphaOff val="0"/>
                <a:shade val="20000"/>
                <a:satMod val="130000"/>
              </a:schemeClr>
            </a:gs>
            <a:gs pos="50000">
              <a:schemeClr val="accent3">
                <a:hueOff val="0"/>
                <a:satOff val="0"/>
                <a:lumOff val="0"/>
                <a:alphaOff val="0"/>
                <a:shade val="90000"/>
                <a:satMod val="130000"/>
              </a:schemeClr>
            </a:gs>
            <a:gs pos="100000">
              <a:schemeClr val="accent3">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smtClean="0">
              <a:solidFill>
                <a:srgbClr val="000000"/>
              </a:solidFill>
              <a:latin typeface="Arial"/>
              <a:cs typeface="Arial"/>
            </a:rPr>
            <a:t>Tan </a:t>
          </a:r>
          <a:r>
            <a:rPr lang="en-US" sz="3200" b="0" i="0" kern="1200" dirty="0" err="1" smtClean="0">
              <a:solidFill>
                <a:srgbClr val="000000"/>
              </a:solidFill>
              <a:latin typeface="Arial"/>
              <a:cs typeface="Arial"/>
            </a:rPr>
            <a:t>Weijie</a:t>
          </a:r>
          <a:endParaRPr lang="en-US" sz="3200" b="0" i="0" kern="1200" dirty="0" smtClean="0">
            <a:solidFill>
              <a:srgbClr val="000000"/>
            </a:solidFill>
            <a:latin typeface="Arial"/>
            <a:cs typeface="Arial"/>
          </a:endParaRPr>
        </a:p>
        <a:p>
          <a:pPr lvl="0" algn="l" defTabSz="1422400">
            <a:lnSpc>
              <a:spcPct val="90000"/>
            </a:lnSpc>
            <a:spcBef>
              <a:spcPct val="0"/>
            </a:spcBef>
            <a:spcAft>
              <a:spcPts val="0"/>
            </a:spcAft>
          </a:pPr>
          <a:r>
            <a:rPr lang="en-US" sz="2800" b="0" i="1" kern="1200" dirty="0" smtClean="0">
              <a:solidFill>
                <a:srgbClr val="000000"/>
              </a:solidFill>
              <a:latin typeface="Arial"/>
              <a:cs typeface="Arial"/>
            </a:rPr>
            <a:t>UI Developer</a:t>
          </a:r>
        </a:p>
      </dsp:txBody>
      <dsp:txXfrm rot="10800000">
        <a:off x="1885956" y="1321699"/>
        <a:ext cx="5218935" cy="1014997"/>
      </dsp:txXfrm>
    </dsp:sp>
    <dsp:sp modelId="{CEC2F18B-9409-0F47-B88D-364EA44AD2D9}">
      <dsp:nvSpPr>
        <dsp:cNvPr id="0" name=""/>
        <dsp:cNvSpPr/>
      </dsp:nvSpPr>
      <dsp:spPr>
        <a:xfrm>
          <a:off x="1124708" y="1321699"/>
          <a:ext cx="1014997" cy="101499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2BE4E8D2-35E7-024C-88C8-D8318B663523}">
      <dsp:nvSpPr>
        <dsp:cNvPr id="0" name=""/>
        <dsp:cNvSpPr/>
      </dsp:nvSpPr>
      <dsp:spPr>
        <a:xfrm rot="10800000">
          <a:off x="1632207" y="2639680"/>
          <a:ext cx="5472684" cy="1014997"/>
        </a:xfrm>
        <a:prstGeom prst="homePlate">
          <a:avLst/>
        </a:prstGeom>
        <a:gradFill rotWithShape="0">
          <a:gsLst>
            <a:gs pos="0">
              <a:schemeClr val="accent4">
                <a:hueOff val="0"/>
                <a:satOff val="0"/>
                <a:lumOff val="0"/>
                <a:alphaOff val="0"/>
                <a:shade val="20000"/>
                <a:satMod val="130000"/>
              </a:schemeClr>
            </a:gs>
            <a:gs pos="50000">
              <a:schemeClr val="accent4">
                <a:hueOff val="0"/>
                <a:satOff val="0"/>
                <a:lumOff val="0"/>
                <a:alphaOff val="0"/>
                <a:shade val="90000"/>
                <a:satMod val="130000"/>
              </a:schemeClr>
            </a:gs>
            <a:gs pos="100000">
              <a:schemeClr val="accent4">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smtClean="0">
              <a:solidFill>
                <a:srgbClr val="000000"/>
              </a:solidFill>
              <a:latin typeface="Arial"/>
              <a:cs typeface="Arial"/>
            </a:rPr>
            <a:t>Lee Jun Kit</a:t>
          </a:r>
        </a:p>
        <a:p>
          <a:pPr lvl="0" algn="l" defTabSz="1422400">
            <a:lnSpc>
              <a:spcPct val="90000"/>
            </a:lnSpc>
            <a:spcBef>
              <a:spcPct val="0"/>
            </a:spcBef>
            <a:spcAft>
              <a:spcPts val="0"/>
            </a:spcAft>
          </a:pPr>
          <a:r>
            <a:rPr lang="en-US" sz="2800" b="0" i="1" kern="1200" dirty="0" smtClean="0">
              <a:solidFill>
                <a:srgbClr val="000000"/>
              </a:solidFill>
              <a:latin typeface="Arial"/>
              <a:cs typeface="Arial"/>
            </a:rPr>
            <a:t>Lead Developer</a:t>
          </a:r>
        </a:p>
      </dsp:txBody>
      <dsp:txXfrm rot="10800000">
        <a:off x="1885956" y="2639680"/>
        <a:ext cx="5218935" cy="1014997"/>
      </dsp:txXfrm>
    </dsp:sp>
    <dsp:sp modelId="{7E0F431E-ADC7-984E-9EB7-72747E27A510}">
      <dsp:nvSpPr>
        <dsp:cNvPr id="0" name=""/>
        <dsp:cNvSpPr/>
      </dsp:nvSpPr>
      <dsp:spPr>
        <a:xfrm>
          <a:off x="1124708" y="2639680"/>
          <a:ext cx="1014997" cy="101499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0" b="-30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2CF2C06A-C9BB-2A42-B216-A238CAB68504}">
      <dsp:nvSpPr>
        <dsp:cNvPr id="0" name=""/>
        <dsp:cNvSpPr/>
      </dsp:nvSpPr>
      <dsp:spPr>
        <a:xfrm rot="10800000">
          <a:off x="1632207" y="3957662"/>
          <a:ext cx="5472684" cy="1014997"/>
        </a:xfrm>
        <a:prstGeom prst="homePlate">
          <a:avLst/>
        </a:prstGeom>
        <a:gradFill rotWithShape="0">
          <a:gsLst>
            <a:gs pos="0">
              <a:schemeClr val="accent5">
                <a:hueOff val="0"/>
                <a:satOff val="0"/>
                <a:lumOff val="0"/>
                <a:alphaOff val="0"/>
                <a:shade val="20000"/>
                <a:satMod val="130000"/>
              </a:schemeClr>
            </a:gs>
            <a:gs pos="50000">
              <a:schemeClr val="accent5">
                <a:hueOff val="0"/>
                <a:satOff val="0"/>
                <a:lumOff val="0"/>
                <a:alphaOff val="0"/>
                <a:shade val="90000"/>
                <a:satMod val="130000"/>
              </a:schemeClr>
            </a:gs>
            <a:gs pos="100000">
              <a:schemeClr val="accent5">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err="1" smtClean="0">
              <a:solidFill>
                <a:srgbClr val="000000"/>
              </a:solidFill>
              <a:latin typeface="Arial"/>
              <a:cs typeface="Arial"/>
            </a:rPr>
            <a:t>Tommi</a:t>
          </a:r>
          <a:r>
            <a:rPr lang="en-US" sz="3200" b="0" i="0" kern="1200" dirty="0" smtClean="0">
              <a:solidFill>
                <a:srgbClr val="000000"/>
              </a:solidFill>
              <a:latin typeface="Arial"/>
              <a:cs typeface="Arial"/>
            </a:rPr>
            <a:t> Lew</a:t>
          </a:r>
        </a:p>
        <a:p>
          <a:pPr lvl="0" algn="l" defTabSz="1422400">
            <a:lnSpc>
              <a:spcPct val="90000"/>
            </a:lnSpc>
            <a:spcBef>
              <a:spcPct val="0"/>
            </a:spcBef>
            <a:spcAft>
              <a:spcPts val="0"/>
            </a:spcAft>
          </a:pPr>
          <a:r>
            <a:rPr lang="en-US" sz="2800" b="0" i="1" kern="1200" dirty="0" smtClean="0">
              <a:solidFill>
                <a:srgbClr val="000000"/>
              </a:solidFill>
              <a:latin typeface="Arial"/>
              <a:cs typeface="Arial"/>
            </a:rPr>
            <a:t>Developer</a:t>
          </a:r>
        </a:p>
      </dsp:txBody>
      <dsp:txXfrm rot="10800000">
        <a:off x="1885956" y="3957662"/>
        <a:ext cx="5218935" cy="1014997"/>
      </dsp:txXfrm>
    </dsp:sp>
    <dsp:sp modelId="{A9C97895-49DA-3145-A02E-2E3BFE8EC7DD}">
      <dsp:nvSpPr>
        <dsp:cNvPr id="0" name=""/>
        <dsp:cNvSpPr/>
      </dsp:nvSpPr>
      <dsp:spPr>
        <a:xfrm>
          <a:off x="1124708" y="3957662"/>
          <a:ext cx="1014997" cy="101499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F64FECB6-ECEC-DB45-AD07-94EF81CD1DAF}">
      <dsp:nvSpPr>
        <dsp:cNvPr id="0" name=""/>
        <dsp:cNvSpPr/>
      </dsp:nvSpPr>
      <dsp:spPr>
        <a:xfrm rot="10800000">
          <a:off x="1632207" y="5275644"/>
          <a:ext cx="5472684" cy="1014997"/>
        </a:xfrm>
        <a:prstGeom prst="homePlate">
          <a:avLst/>
        </a:prstGeom>
        <a:gradFill rotWithShape="0">
          <a:gsLst>
            <a:gs pos="0">
              <a:schemeClr val="accent6">
                <a:hueOff val="0"/>
                <a:satOff val="0"/>
                <a:lumOff val="0"/>
                <a:alphaOff val="0"/>
                <a:shade val="20000"/>
                <a:satMod val="130000"/>
              </a:schemeClr>
            </a:gs>
            <a:gs pos="50000">
              <a:schemeClr val="accent6">
                <a:hueOff val="0"/>
                <a:satOff val="0"/>
                <a:lumOff val="0"/>
                <a:alphaOff val="0"/>
                <a:shade val="90000"/>
                <a:satMod val="130000"/>
              </a:schemeClr>
            </a:gs>
            <a:gs pos="100000">
              <a:schemeClr val="accent6">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7586" tIns="121920" rIns="227584" bIns="121920" numCol="1" spcCol="1270" anchor="ctr" anchorCtr="0">
          <a:noAutofit/>
        </a:bodyPr>
        <a:lstStyle/>
        <a:p>
          <a:pPr lvl="0" algn="l" defTabSz="1422400">
            <a:lnSpc>
              <a:spcPct val="90000"/>
            </a:lnSpc>
            <a:spcBef>
              <a:spcPct val="0"/>
            </a:spcBef>
            <a:spcAft>
              <a:spcPts val="0"/>
            </a:spcAft>
          </a:pPr>
          <a:r>
            <a:rPr lang="en-US" sz="3200" b="0" i="0" kern="1200" dirty="0" smtClean="0">
              <a:solidFill>
                <a:srgbClr val="000000"/>
              </a:solidFill>
              <a:latin typeface="Arial"/>
              <a:cs typeface="Arial"/>
            </a:rPr>
            <a:t>Adrian Cheng</a:t>
          </a:r>
        </a:p>
        <a:p>
          <a:pPr lvl="0" algn="l" defTabSz="1422400">
            <a:lnSpc>
              <a:spcPct val="90000"/>
            </a:lnSpc>
            <a:spcBef>
              <a:spcPct val="0"/>
            </a:spcBef>
            <a:spcAft>
              <a:spcPts val="0"/>
            </a:spcAft>
          </a:pPr>
          <a:r>
            <a:rPr lang="en-US" sz="2800" b="0" i="1" kern="1200" dirty="0" smtClean="0">
              <a:solidFill>
                <a:srgbClr val="000000"/>
              </a:solidFill>
              <a:latin typeface="Arial"/>
              <a:cs typeface="Arial"/>
            </a:rPr>
            <a:t>Testing Lead</a:t>
          </a:r>
        </a:p>
      </dsp:txBody>
      <dsp:txXfrm rot="10800000">
        <a:off x="1885956" y="5275644"/>
        <a:ext cx="5218935" cy="1014997"/>
      </dsp:txXfrm>
    </dsp:sp>
    <dsp:sp modelId="{71485DDA-3C91-C74F-967D-1CCBB81EEF18}">
      <dsp:nvSpPr>
        <dsp:cNvPr id="0" name=""/>
        <dsp:cNvSpPr/>
      </dsp:nvSpPr>
      <dsp:spPr>
        <a:xfrm>
          <a:off x="1124708" y="5275644"/>
          <a:ext cx="1014997" cy="101499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FECB6-ECEC-DB45-AD07-94EF81CD1DAF}">
      <dsp:nvSpPr>
        <dsp:cNvPr id="0" name=""/>
        <dsp:cNvSpPr/>
      </dsp:nvSpPr>
      <dsp:spPr>
        <a:xfrm rot="10800000">
          <a:off x="2546318" y="1449633"/>
          <a:ext cx="6739509" cy="3395091"/>
        </a:xfrm>
        <a:prstGeom prst="homePlate">
          <a:avLst/>
        </a:prstGeom>
        <a:gradFill rotWithShape="1">
          <a:gsLst>
            <a:gs pos="0">
              <a:schemeClr val="accent6">
                <a:shade val="20000"/>
                <a:satMod val="130000"/>
              </a:schemeClr>
            </a:gs>
            <a:gs pos="50000">
              <a:schemeClr val="accent6">
                <a:shade val="90000"/>
                <a:satMod val="130000"/>
              </a:schemeClr>
            </a:gs>
            <a:gs pos="100000">
              <a:schemeClr val="accent6">
                <a:shade val="100000"/>
                <a:satMod val="200000"/>
                <a:lumMod val="120000"/>
              </a:schemeClr>
            </a:gs>
          </a:gsLst>
          <a:lin ang="16200000" scaled="0"/>
        </a:gradFill>
        <a:ln w="6350" cap="flat" cmpd="sng" algn="ctr">
          <a:solidFill>
            <a:schemeClr val="accent6">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7141" tIns="76200" rIns="142240" bIns="76200" numCol="1" spcCol="1270" anchor="ctr" anchorCtr="0">
          <a:noAutofit/>
        </a:bodyPr>
        <a:lstStyle/>
        <a:p>
          <a:pPr lvl="0" algn="l" defTabSz="889000">
            <a:lnSpc>
              <a:spcPct val="90000"/>
            </a:lnSpc>
            <a:spcBef>
              <a:spcPct val="0"/>
            </a:spcBef>
            <a:spcAft>
              <a:spcPct val="35000"/>
            </a:spcAft>
          </a:pPr>
          <a:r>
            <a:rPr lang="en-US" sz="2000" b="1" i="1" kern="1200" dirty="0" smtClean="0">
              <a:solidFill>
                <a:srgbClr val="000000"/>
              </a:solidFill>
              <a:latin typeface="Arial"/>
              <a:cs typeface="Arial"/>
            </a:rPr>
            <a:t>Testing Lead</a:t>
          </a:r>
        </a:p>
        <a:p>
          <a:pPr lvl="0" defTabSz="889000">
            <a:lnSpc>
              <a:spcPct val="90000"/>
            </a:lnSpc>
            <a:spcBef>
              <a:spcPct val="0"/>
            </a:spcBef>
            <a:spcAft>
              <a:spcPct val="35000"/>
            </a:spcAft>
          </a:pPr>
          <a:r>
            <a:rPr lang="en-US" sz="2000" kern="1200" dirty="0" smtClean="0">
              <a:solidFill>
                <a:srgbClr val="000000"/>
              </a:solidFill>
              <a:latin typeface="Arial"/>
              <a:cs typeface="Arial"/>
            </a:rPr>
            <a:t>Assist PM in ensuring that testing is done according to schedule</a:t>
          </a:r>
        </a:p>
        <a:p>
          <a:pPr lvl="0" defTabSz="889000">
            <a:lnSpc>
              <a:spcPct val="90000"/>
            </a:lnSpc>
            <a:spcBef>
              <a:spcPct val="0"/>
            </a:spcBef>
            <a:spcAft>
              <a:spcPct val="35000"/>
            </a:spcAft>
          </a:pPr>
          <a:r>
            <a:rPr lang="en-US" sz="2000" kern="1200" dirty="0" smtClean="0">
              <a:solidFill>
                <a:srgbClr val="000000"/>
              </a:solidFill>
              <a:latin typeface="Arial"/>
              <a:cs typeface="Arial"/>
            </a:rPr>
            <a:t>Responsible for testing tools exploration and research</a:t>
          </a:r>
        </a:p>
        <a:p>
          <a:pPr lvl="0" defTabSz="889000">
            <a:lnSpc>
              <a:spcPct val="90000"/>
            </a:lnSpc>
            <a:spcBef>
              <a:spcPct val="0"/>
            </a:spcBef>
            <a:spcAft>
              <a:spcPct val="35000"/>
            </a:spcAft>
          </a:pPr>
          <a:r>
            <a:rPr lang="en-US" sz="2000" kern="1200" dirty="0" smtClean="0">
              <a:solidFill>
                <a:srgbClr val="000000"/>
              </a:solidFill>
              <a:latin typeface="Arial"/>
              <a:cs typeface="Arial"/>
            </a:rPr>
            <a:t>Responsible for testing data and test cases</a:t>
          </a:r>
        </a:p>
        <a:p>
          <a:pPr lvl="0" defTabSz="889000">
            <a:lnSpc>
              <a:spcPct val="90000"/>
            </a:lnSpc>
            <a:spcBef>
              <a:spcPct val="0"/>
            </a:spcBef>
            <a:spcAft>
              <a:spcPct val="35000"/>
            </a:spcAft>
          </a:pPr>
          <a:r>
            <a:rPr lang="en-US" sz="2000" kern="1200" dirty="0" smtClean="0">
              <a:solidFill>
                <a:srgbClr val="000000"/>
              </a:solidFill>
              <a:latin typeface="Arial"/>
              <a:cs typeface="Arial"/>
            </a:rPr>
            <a:t>Handling server setup and configurations</a:t>
          </a:r>
        </a:p>
      </dsp:txBody>
      <dsp:txXfrm rot="10800000">
        <a:off x="3395091" y="1449633"/>
        <a:ext cx="5890736" cy="3395091"/>
      </dsp:txXfrm>
    </dsp:sp>
    <dsp:sp modelId="{71485DDA-3C91-C74F-967D-1CCBB81EEF18}">
      <dsp:nvSpPr>
        <dsp:cNvPr id="0" name=""/>
        <dsp:cNvSpPr/>
      </dsp:nvSpPr>
      <dsp:spPr>
        <a:xfrm>
          <a:off x="848772" y="1449633"/>
          <a:ext cx="3395091" cy="33950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4DB85-2721-A14A-9668-2EB7821F5B3E}">
      <dsp:nvSpPr>
        <dsp:cNvPr id="0" name=""/>
        <dsp:cNvSpPr/>
      </dsp:nvSpPr>
      <dsp:spPr>
        <a:xfrm rot="10800000">
          <a:off x="2542063" y="1452470"/>
          <a:ext cx="6728247" cy="3389418"/>
        </a:xfrm>
        <a:prstGeom prst="homePlate">
          <a:avLst/>
        </a:prstGeom>
        <a:gradFill rotWithShape="1">
          <a:gsLst>
            <a:gs pos="0">
              <a:schemeClr val="accent2">
                <a:shade val="20000"/>
                <a:satMod val="130000"/>
              </a:schemeClr>
            </a:gs>
            <a:gs pos="50000">
              <a:schemeClr val="accent2">
                <a:shade val="90000"/>
                <a:satMod val="130000"/>
              </a:schemeClr>
            </a:gs>
            <a:gs pos="100000">
              <a:schemeClr val="accent2">
                <a:shade val="100000"/>
                <a:satMod val="200000"/>
                <a:lumMod val="120000"/>
              </a:schemeClr>
            </a:gs>
          </a:gsLst>
          <a:lin ang="16200000" scaled="0"/>
        </a:gradFill>
        <a:ln w="6350" cap="flat" cmpd="sng" algn="ctr">
          <a:solidFill>
            <a:schemeClr val="accent2">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494639" tIns="68580" rIns="128016" bIns="68580" numCol="1" spcCol="1270" anchor="ctr" anchorCtr="0">
          <a:noAutofit/>
        </a:bodyPr>
        <a:lstStyle/>
        <a:p>
          <a:pPr lvl="0" algn="l" defTabSz="800100">
            <a:lnSpc>
              <a:spcPct val="90000"/>
            </a:lnSpc>
            <a:spcBef>
              <a:spcPct val="0"/>
            </a:spcBef>
            <a:spcAft>
              <a:spcPct val="35000"/>
            </a:spcAft>
          </a:pPr>
          <a:r>
            <a:rPr lang="en-US" sz="1800" b="1" i="1" kern="1200" dirty="0" smtClean="0">
              <a:solidFill>
                <a:srgbClr val="000000"/>
              </a:solidFill>
              <a:latin typeface="Arial"/>
              <a:cs typeface="Arial"/>
            </a:rPr>
            <a:t>Project Manager</a:t>
          </a:r>
        </a:p>
        <a:p>
          <a:pPr lvl="0" defTabSz="800100">
            <a:lnSpc>
              <a:spcPct val="90000"/>
            </a:lnSpc>
            <a:spcBef>
              <a:spcPct val="0"/>
            </a:spcBef>
            <a:spcAft>
              <a:spcPct val="35000"/>
            </a:spcAft>
          </a:pPr>
          <a:r>
            <a:rPr lang="en-US" sz="1800" kern="1200" dirty="0" smtClean="0">
              <a:solidFill>
                <a:srgbClr val="000000"/>
              </a:solidFill>
              <a:latin typeface="Arial"/>
              <a:cs typeface="Arial"/>
            </a:rPr>
            <a:t>Develop project plan and schedule together with the team</a:t>
          </a:r>
        </a:p>
        <a:p>
          <a:pPr lvl="0" defTabSz="800100">
            <a:lnSpc>
              <a:spcPct val="90000"/>
            </a:lnSpc>
            <a:spcBef>
              <a:spcPct val="0"/>
            </a:spcBef>
            <a:spcAft>
              <a:spcPct val="35000"/>
            </a:spcAft>
          </a:pPr>
          <a:r>
            <a:rPr lang="en-US" sz="1800" kern="1200" dirty="0" smtClean="0">
              <a:solidFill>
                <a:srgbClr val="000000"/>
              </a:solidFill>
              <a:latin typeface="Arial"/>
              <a:cs typeface="Arial"/>
            </a:rPr>
            <a:t>Ensure that tasks are completed and the schedule is closely adhered to</a:t>
          </a:r>
        </a:p>
        <a:p>
          <a:pPr lvl="0" defTabSz="800100">
            <a:lnSpc>
              <a:spcPct val="90000"/>
            </a:lnSpc>
            <a:spcBef>
              <a:spcPct val="0"/>
            </a:spcBef>
            <a:spcAft>
              <a:spcPct val="35000"/>
            </a:spcAft>
          </a:pPr>
          <a:r>
            <a:rPr lang="en-US" sz="1800" kern="1200" dirty="0" smtClean="0">
              <a:solidFill>
                <a:srgbClr val="000000"/>
              </a:solidFill>
              <a:latin typeface="Arial"/>
              <a:cs typeface="Arial"/>
            </a:rPr>
            <a:t>Manage and keep track of team's performance throughout the project life cycle</a:t>
          </a:r>
        </a:p>
        <a:p>
          <a:pPr lvl="0" defTabSz="800100">
            <a:lnSpc>
              <a:spcPct val="90000"/>
            </a:lnSpc>
            <a:spcBef>
              <a:spcPct val="0"/>
            </a:spcBef>
            <a:spcAft>
              <a:spcPct val="35000"/>
            </a:spcAft>
          </a:pPr>
          <a:r>
            <a:rPr lang="en-US" sz="1800" kern="1200" dirty="0" smtClean="0">
              <a:solidFill>
                <a:srgbClr val="000000"/>
              </a:solidFill>
              <a:latin typeface="Arial"/>
              <a:cs typeface="Arial"/>
            </a:rPr>
            <a:t>Responsible for communication with supervisor, client and potential users (for UAT)</a:t>
          </a:r>
        </a:p>
      </dsp:txBody>
      <dsp:txXfrm rot="10800000">
        <a:off x="3389417" y="1452470"/>
        <a:ext cx="5880893" cy="3389418"/>
      </dsp:txXfrm>
    </dsp:sp>
    <dsp:sp modelId="{573ACCB6-D82F-BC4A-8B36-57A2CE0A6988}">
      <dsp:nvSpPr>
        <dsp:cNvPr id="0" name=""/>
        <dsp:cNvSpPr/>
      </dsp:nvSpPr>
      <dsp:spPr>
        <a:xfrm>
          <a:off x="847354" y="1452470"/>
          <a:ext cx="3389418" cy="338941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691A7-6CAA-304A-A23A-964E5F8B82C3}">
      <dsp:nvSpPr>
        <dsp:cNvPr id="0" name=""/>
        <dsp:cNvSpPr/>
      </dsp:nvSpPr>
      <dsp:spPr>
        <a:xfrm rot="10800000">
          <a:off x="2303663" y="1611403"/>
          <a:ext cx="6097257" cy="3071551"/>
        </a:xfrm>
        <a:prstGeom prst="homePlate">
          <a:avLst/>
        </a:prstGeom>
        <a:gradFill rotWithShape="1">
          <a:gsLst>
            <a:gs pos="0">
              <a:schemeClr val="accent3">
                <a:shade val="20000"/>
                <a:satMod val="130000"/>
              </a:schemeClr>
            </a:gs>
            <a:gs pos="50000">
              <a:schemeClr val="accent3">
                <a:shade val="90000"/>
                <a:satMod val="130000"/>
              </a:schemeClr>
            </a:gs>
            <a:gs pos="100000">
              <a:schemeClr val="accent3">
                <a:shade val="100000"/>
                <a:satMod val="200000"/>
                <a:lumMod val="120000"/>
              </a:schemeClr>
            </a:gs>
          </a:gsLst>
          <a:lin ang="16200000" scaled="0"/>
        </a:gradFill>
        <a:ln w="6350" cap="flat" cmpd="sng" algn="ctr">
          <a:solidFill>
            <a:schemeClr val="accent3">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354469" tIns="76200" rIns="142240" bIns="76200" numCol="1" spcCol="1270" anchor="ctr" anchorCtr="0">
          <a:noAutofit/>
        </a:bodyPr>
        <a:lstStyle/>
        <a:p>
          <a:pPr lvl="0" algn="l" defTabSz="889000">
            <a:lnSpc>
              <a:spcPct val="90000"/>
            </a:lnSpc>
            <a:spcBef>
              <a:spcPct val="0"/>
            </a:spcBef>
            <a:spcAft>
              <a:spcPct val="35000"/>
            </a:spcAft>
          </a:pPr>
          <a:r>
            <a:rPr lang="en-US" sz="2000" b="1" i="1" kern="1200" dirty="0" smtClean="0">
              <a:solidFill>
                <a:srgbClr val="000000"/>
              </a:solidFill>
              <a:latin typeface="Arial"/>
              <a:cs typeface="Arial"/>
            </a:rPr>
            <a:t>UI Developer</a:t>
          </a:r>
        </a:p>
        <a:p>
          <a:pPr lvl="0" algn="l" defTabSz="889000">
            <a:lnSpc>
              <a:spcPct val="90000"/>
            </a:lnSpc>
            <a:spcBef>
              <a:spcPct val="0"/>
            </a:spcBef>
            <a:spcAft>
              <a:spcPct val="35000"/>
            </a:spcAft>
          </a:pPr>
          <a:r>
            <a:rPr lang="en-US" sz="2000" kern="1200" dirty="0" smtClean="0">
              <a:solidFill>
                <a:srgbClr val="000000"/>
              </a:solidFill>
              <a:latin typeface="Arial"/>
              <a:cs typeface="Arial"/>
            </a:rPr>
            <a:t>Design and develop User Interface</a:t>
          </a:r>
        </a:p>
        <a:p>
          <a:pPr lvl="0" algn="l" defTabSz="889000">
            <a:lnSpc>
              <a:spcPct val="90000"/>
            </a:lnSpc>
            <a:spcBef>
              <a:spcPct val="0"/>
            </a:spcBef>
            <a:spcAft>
              <a:spcPct val="35000"/>
            </a:spcAft>
          </a:pPr>
          <a:r>
            <a:rPr lang="en-US" sz="2000" kern="1200" dirty="0" smtClean="0">
              <a:solidFill>
                <a:srgbClr val="000000"/>
              </a:solidFill>
              <a:latin typeface="Arial"/>
              <a:cs typeface="Arial"/>
            </a:rPr>
            <a:t>Responsible for UI development software exploration</a:t>
          </a:r>
        </a:p>
        <a:p>
          <a:pPr lvl="0" algn="l" defTabSz="889000">
            <a:lnSpc>
              <a:spcPct val="90000"/>
            </a:lnSpc>
            <a:spcBef>
              <a:spcPct val="0"/>
            </a:spcBef>
            <a:spcAft>
              <a:spcPct val="35000"/>
            </a:spcAft>
          </a:pPr>
          <a:r>
            <a:rPr lang="en-US" sz="2000" kern="1200" dirty="0" smtClean="0">
              <a:solidFill>
                <a:srgbClr val="000000"/>
              </a:solidFill>
              <a:latin typeface="Arial"/>
              <a:cs typeface="Arial"/>
            </a:rPr>
            <a:t>Closely work with the developers for continuous integration effort</a:t>
          </a:r>
        </a:p>
        <a:p>
          <a:pPr lvl="0" algn="l" defTabSz="889000">
            <a:lnSpc>
              <a:spcPct val="90000"/>
            </a:lnSpc>
            <a:spcBef>
              <a:spcPct val="0"/>
            </a:spcBef>
            <a:spcAft>
              <a:spcPct val="35000"/>
            </a:spcAft>
          </a:pPr>
          <a:r>
            <a:rPr lang="en-US" sz="2000" kern="1200" dirty="0" smtClean="0">
              <a:solidFill>
                <a:srgbClr val="000000"/>
              </a:solidFill>
              <a:latin typeface="Arial"/>
              <a:cs typeface="Arial"/>
            </a:rPr>
            <a:t>Assist in all project management responsibilities</a:t>
          </a:r>
          <a:endParaRPr lang="en-US" sz="2000" kern="1200" dirty="0">
            <a:solidFill>
              <a:srgbClr val="000000"/>
            </a:solidFill>
            <a:latin typeface="Arial"/>
            <a:cs typeface="Arial"/>
          </a:endParaRPr>
        </a:p>
      </dsp:txBody>
      <dsp:txXfrm rot="10800000">
        <a:off x="3071551" y="1611403"/>
        <a:ext cx="5329369" cy="3071551"/>
      </dsp:txXfrm>
    </dsp:sp>
    <dsp:sp modelId="{CEC2F18B-9409-0F47-B88D-364EA44AD2D9}">
      <dsp:nvSpPr>
        <dsp:cNvPr id="0" name=""/>
        <dsp:cNvSpPr/>
      </dsp:nvSpPr>
      <dsp:spPr>
        <a:xfrm>
          <a:off x="767887" y="1611403"/>
          <a:ext cx="3071551" cy="30715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4E8D2-35E7-024C-88C8-D8318B663523}">
      <dsp:nvSpPr>
        <dsp:cNvPr id="0" name=""/>
        <dsp:cNvSpPr/>
      </dsp:nvSpPr>
      <dsp:spPr>
        <a:xfrm rot="10800000">
          <a:off x="2501646" y="1479415"/>
          <a:ext cx="6621272" cy="3335528"/>
        </a:xfrm>
        <a:prstGeom prst="homePlate">
          <a:avLst/>
        </a:prstGeom>
        <a:gradFill rotWithShape="1">
          <a:gsLst>
            <a:gs pos="0">
              <a:schemeClr val="accent4">
                <a:shade val="20000"/>
                <a:satMod val="130000"/>
              </a:schemeClr>
            </a:gs>
            <a:gs pos="50000">
              <a:schemeClr val="accent4">
                <a:shade val="90000"/>
                <a:satMod val="130000"/>
              </a:schemeClr>
            </a:gs>
            <a:gs pos="100000">
              <a:schemeClr val="accent4">
                <a:shade val="100000"/>
                <a:satMod val="200000"/>
                <a:lumMod val="120000"/>
              </a:schemeClr>
            </a:gs>
          </a:gsLst>
          <a:lin ang="16200000" scaled="0"/>
        </a:gradFill>
        <a:ln w="6350" cap="flat" cmpd="sng" algn="ctr">
          <a:solidFill>
            <a:schemeClr val="accent4">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1470875" tIns="68580" rIns="128016" bIns="68580" numCol="1" spcCol="1270" anchor="ctr" anchorCtr="0">
          <a:noAutofit/>
        </a:bodyPr>
        <a:lstStyle/>
        <a:p>
          <a:pPr lvl="0" algn="l" defTabSz="800100">
            <a:lnSpc>
              <a:spcPct val="90000"/>
            </a:lnSpc>
            <a:spcBef>
              <a:spcPct val="0"/>
            </a:spcBef>
            <a:spcAft>
              <a:spcPct val="35000"/>
            </a:spcAft>
          </a:pPr>
          <a:r>
            <a:rPr lang="en-US" sz="1800" b="1" i="1" kern="1200" dirty="0" smtClean="0">
              <a:solidFill>
                <a:schemeClr val="bg1"/>
              </a:solidFill>
              <a:latin typeface="Arial"/>
              <a:cs typeface="Arial"/>
            </a:rPr>
            <a:t>Lead Developer</a:t>
          </a:r>
        </a:p>
        <a:p>
          <a:pPr lvl="0" defTabSz="800100">
            <a:lnSpc>
              <a:spcPct val="90000"/>
            </a:lnSpc>
            <a:spcBef>
              <a:spcPct val="0"/>
            </a:spcBef>
            <a:spcAft>
              <a:spcPct val="35000"/>
            </a:spcAft>
          </a:pPr>
          <a:r>
            <a:rPr lang="en-US" sz="1800" kern="1200" dirty="0" smtClean="0">
              <a:solidFill>
                <a:schemeClr val="bg1"/>
              </a:solidFill>
              <a:latin typeface="Arial"/>
              <a:cs typeface="Arial"/>
            </a:rPr>
            <a:t>Lead the development team in developing features of the application</a:t>
          </a:r>
        </a:p>
        <a:p>
          <a:pPr lvl="0" defTabSz="800100">
            <a:lnSpc>
              <a:spcPct val="90000"/>
            </a:lnSpc>
            <a:spcBef>
              <a:spcPct val="0"/>
            </a:spcBef>
            <a:spcAft>
              <a:spcPct val="35000"/>
            </a:spcAft>
          </a:pPr>
          <a:r>
            <a:rPr lang="en-US" sz="1800" kern="1200" dirty="0" smtClean="0">
              <a:solidFill>
                <a:schemeClr val="bg1"/>
              </a:solidFill>
              <a:latin typeface="Arial"/>
              <a:cs typeface="Arial"/>
            </a:rPr>
            <a:t>Responsible for development tools exploration and research</a:t>
          </a:r>
        </a:p>
        <a:p>
          <a:pPr lvl="0" defTabSz="800100">
            <a:lnSpc>
              <a:spcPct val="90000"/>
            </a:lnSpc>
            <a:spcBef>
              <a:spcPct val="0"/>
            </a:spcBef>
            <a:spcAft>
              <a:spcPct val="35000"/>
            </a:spcAft>
          </a:pPr>
          <a:r>
            <a:rPr lang="en-US" sz="1800" kern="1200" dirty="0" smtClean="0">
              <a:solidFill>
                <a:schemeClr val="bg1"/>
              </a:solidFill>
              <a:latin typeface="Arial"/>
              <a:cs typeface="Arial"/>
            </a:rPr>
            <a:t>Work closely with the UI developer for continuous integration effort</a:t>
          </a:r>
        </a:p>
        <a:p>
          <a:pPr lvl="0" defTabSz="800100">
            <a:lnSpc>
              <a:spcPct val="90000"/>
            </a:lnSpc>
            <a:spcBef>
              <a:spcPct val="0"/>
            </a:spcBef>
            <a:spcAft>
              <a:spcPct val="35000"/>
            </a:spcAft>
          </a:pPr>
          <a:r>
            <a:rPr lang="en-US" sz="1800" kern="1200" dirty="0" smtClean="0">
              <a:solidFill>
                <a:schemeClr val="bg1"/>
              </a:solidFill>
              <a:latin typeface="Arial"/>
              <a:cs typeface="Arial"/>
            </a:rPr>
            <a:t>Assist PM in ensuring that the development progress adheres to the schedule</a:t>
          </a:r>
        </a:p>
      </dsp:txBody>
      <dsp:txXfrm rot="10800000">
        <a:off x="3335528" y="1479415"/>
        <a:ext cx="5787390" cy="3335528"/>
      </dsp:txXfrm>
    </dsp:sp>
    <dsp:sp modelId="{7E0F431E-ADC7-984E-9EB7-72747E27A510}">
      <dsp:nvSpPr>
        <dsp:cNvPr id="0" name=""/>
        <dsp:cNvSpPr/>
      </dsp:nvSpPr>
      <dsp:spPr>
        <a:xfrm>
          <a:off x="833881" y="1479415"/>
          <a:ext cx="3335528" cy="3335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0" b="-30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2C06A-C9BB-2A42-B216-A238CAB68504}">
      <dsp:nvSpPr>
        <dsp:cNvPr id="0" name=""/>
        <dsp:cNvSpPr/>
      </dsp:nvSpPr>
      <dsp:spPr>
        <a:xfrm rot="10800000">
          <a:off x="2456973" y="1509196"/>
          <a:ext cx="6503035" cy="3275965"/>
        </a:xfrm>
        <a:prstGeom prst="homePlate">
          <a:avLst/>
        </a:prstGeom>
        <a:gradFill rotWithShape="1">
          <a:gsLst>
            <a:gs pos="0">
              <a:schemeClr val="accent5">
                <a:shade val="20000"/>
                <a:satMod val="130000"/>
              </a:schemeClr>
            </a:gs>
            <a:gs pos="50000">
              <a:schemeClr val="accent5">
                <a:shade val="90000"/>
                <a:satMod val="130000"/>
              </a:schemeClr>
            </a:gs>
            <a:gs pos="100000">
              <a:schemeClr val="accent5">
                <a:shade val="100000"/>
                <a:satMod val="200000"/>
                <a:lumMod val="120000"/>
              </a:schemeClr>
            </a:gs>
          </a:gsLst>
          <a:lin ang="16200000" scaled="0"/>
        </a:gradFill>
        <a:ln w="6350" cap="flat" cmpd="sng" algn="ctr">
          <a:solidFill>
            <a:schemeClr val="accent5">
              <a:shade val="95000"/>
              <a:satMod val="105000"/>
            </a:schemeClr>
          </a:solidFill>
          <a:prstDash val="solid"/>
        </a:ln>
        <a:effectLst>
          <a:outerShdw blurRad="88900" dist="50800" dir="2100000" sx="104000" sy="104000" algn="br" rotWithShape="0">
            <a:srgbClr val="000000">
              <a:alpha val="5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444610" tIns="72390" rIns="135128" bIns="72390" numCol="1" spcCol="1270" anchor="ctr" anchorCtr="0">
          <a:noAutofit/>
        </a:bodyPr>
        <a:lstStyle/>
        <a:p>
          <a:pPr lvl="0" algn="l" defTabSz="844550">
            <a:lnSpc>
              <a:spcPct val="90000"/>
            </a:lnSpc>
            <a:spcBef>
              <a:spcPct val="0"/>
            </a:spcBef>
            <a:spcAft>
              <a:spcPct val="35000"/>
            </a:spcAft>
          </a:pPr>
          <a:r>
            <a:rPr lang="en-US" sz="1900" b="1" i="1" kern="1200" dirty="0" smtClean="0">
              <a:solidFill>
                <a:schemeClr val="bg1"/>
              </a:solidFill>
              <a:latin typeface="Arial"/>
              <a:cs typeface="Arial"/>
            </a:rPr>
            <a:t>Developer</a:t>
          </a:r>
        </a:p>
        <a:p>
          <a:pPr lvl="0" defTabSz="844550">
            <a:lnSpc>
              <a:spcPct val="90000"/>
            </a:lnSpc>
            <a:spcBef>
              <a:spcPct val="0"/>
            </a:spcBef>
            <a:spcAft>
              <a:spcPct val="35000"/>
            </a:spcAft>
          </a:pPr>
          <a:r>
            <a:rPr lang="en-US" sz="1900" b="0" i="0" kern="1200" dirty="0" smtClean="0">
              <a:solidFill>
                <a:schemeClr val="bg1"/>
              </a:solidFill>
              <a:latin typeface="Arial"/>
              <a:cs typeface="Arial"/>
            </a:rPr>
            <a:t>Responsible for features development</a:t>
          </a:r>
        </a:p>
        <a:p>
          <a:pPr lvl="0" defTabSz="844550">
            <a:lnSpc>
              <a:spcPct val="90000"/>
            </a:lnSpc>
            <a:spcBef>
              <a:spcPct val="0"/>
            </a:spcBef>
            <a:spcAft>
              <a:spcPct val="35000"/>
            </a:spcAft>
          </a:pPr>
          <a:r>
            <a:rPr lang="en-US" sz="1900" b="0" i="0" kern="1200" dirty="0" smtClean="0">
              <a:solidFill>
                <a:schemeClr val="bg1"/>
              </a:solidFill>
              <a:latin typeface="Arial"/>
              <a:cs typeface="Arial"/>
            </a:rPr>
            <a:t>Assist lead developer in exploring the development tools and research</a:t>
          </a:r>
        </a:p>
        <a:p>
          <a:pPr lvl="0" defTabSz="844550">
            <a:lnSpc>
              <a:spcPct val="90000"/>
            </a:lnSpc>
            <a:spcBef>
              <a:spcPct val="0"/>
            </a:spcBef>
            <a:spcAft>
              <a:spcPct val="35000"/>
            </a:spcAft>
          </a:pPr>
          <a:r>
            <a:rPr lang="en-US" sz="1900" b="0" i="0" kern="1200" dirty="0" smtClean="0">
              <a:solidFill>
                <a:schemeClr val="bg1"/>
              </a:solidFill>
              <a:latin typeface="Arial"/>
              <a:cs typeface="Arial"/>
            </a:rPr>
            <a:t>Work closely with the UI developer for continuous integration effort</a:t>
          </a:r>
        </a:p>
        <a:p>
          <a:pPr lvl="0" defTabSz="844550">
            <a:lnSpc>
              <a:spcPct val="90000"/>
            </a:lnSpc>
            <a:spcBef>
              <a:spcPct val="0"/>
            </a:spcBef>
            <a:spcAft>
              <a:spcPct val="35000"/>
            </a:spcAft>
          </a:pPr>
          <a:r>
            <a:rPr lang="en-US" sz="1900" b="0" i="0" kern="1200" dirty="0" smtClean="0">
              <a:solidFill>
                <a:schemeClr val="bg1"/>
              </a:solidFill>
              <a:latin typeface="Arial"/>
              <a:cs typeface="Arial"/>
            </a:rPr>
            <a:t>Responsible to work closely with the Testing Manager in order to ensure test ready application</a:t>
          </a:r>
          <a:endParaRPr lang="en-US" sz="1900" b="0" i="0" kern="1200" dirty="0">
            <a:solidFill>
              <a:schemeClr val="bg1"/>
            </a:solidFill>
            <a:latin typeface="Arial"/>
            <a:cs typeface="Arial"/>
          </a:endParaRPr>
        </a:p>
      </dsp:txBody>
      <dsp:txXfrm rot="10800000">
        <a:off x="3275964" y="1509196"/>
        <a:ext cx="5684044" cy="3275965"/>
      </dsp:txXfrm>
    </dsp:sp>
    <dsp:sp modelId="{A9C97895-49DA-3145-A02E-2E3BFE8EC7DD}">
      <dsp:nvSpPr>
        <dsp:cNvPr id="0" name=""/>
        <dsp:cNvSpPr/>
      </dsp:nvSpPr>
      <dsp:spPr>
        <a:xfrm>
          <a:off x="818991" y="1509196"/>
          <a:ext cx="3275965" cy="32759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AFFD8B-BD58-DC44-AD82-CEF97C2F9F5E}" type="datetimeFigureOut">
              <a:rPr lang="en-US" smtClean="0"/>
              <a:t>8/8/11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60E991-5F1B-6142-9E67-6D35D466AD47}" type="slidenum">
              <a:rPr lang="en-US" smtClean="0"/>
              <a:t>‹#›</a:t>
            </a:fld>
            <a:endParaRPr lang="en-US"/>
          </a:p>
        </p:txBody>
      </p:sp>
    </p:spTree>
    <p:extLst>
      <p:ext uri="{BB962C8B-B14F-4D97-AF65-F5344CB8AC3E}">
        <p14:creationId xmlns:p14="http://schemas.microsoft.com/office/powerpoint/2010/main" val="29526415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a:t>
            </a:fld>
            <a:endParaRPr lang="en-US"/>
          </a:p>
        </p:txBody>
      </p:sp>
    </p:spTree>
    <p:extLst>
      <p:ext uri="{BB962C8B-B14F-4D97-AF65-F5344CB8AC3E}">
        <p14:creationId xmlns:p14="http://schemas.microsoft.com/office/powerpoint/2010/main" val="1613544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&gt;</a:t>
            </a:r>
            <a:r>
              <a:rPr lang="en-US" baseline="0" dirty="0" smtClean="0"/>
              <a:t> do more features</a:t>
            </a:r>
          </a:p>
          <a:p>
            <a:r>
              <a:rPr lang="en-US" baseline="0" dirty="0" smtClean="0"/>
              <a:t>Velocity = good </a:t>
            </a:r>
          </a:p>
          <a:p>
            <a:r>
              <a:rPr lang="en-US" baseline="0" dirty="0" smtClean="0"/>
              <a:t>Velocity &lt; drop </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20</a:t>
            </a:fld>
            <a:endParaRPr lang="en-US"/>
          </a:p>
        </p:txBody>
      </p:sp>
    </p:spTree>
    <p:extLst>
      <p:ext uri="{BB962C8B-B14F-4D97-AF65-F5344CB8AC3E}">
        <p14:creationId xmlns:p14="http://schemas.microsoft.com/office/powerpoint/2010/main" val="669976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a:t>
            </a:r>
            <a:r>
              <a:rPr lang="en-US" baseline="0" dirty="0" smtClean="0"/>
              <a:t> calculation on Pivotal Tracker = Average of 1 Iteration</a:t>
            </a:r>
          </a:p>
          <a:p>
            <a:r>
              <a:rPr lang="en-US" baseline="0" dirty="0" smtClean="0"/>
              <a:t>Based on points assigned to each item, X points worth of items will be put in the Current log, where X is the initial velocity. Initial velocity can be set for Iteration 1, subsequently X is based on the previous iteration’s velocity. </a:t>
            </a:r>
            <a:endParaRPr lang="en-US" dirty="0" smtClean="0"/>
          </a:p>
          <a:p>
            <a:endParaRPr lang="en-US" dirty="0" smtClean="0"/>
          </a:p>
          <a:p>
            <a:r>
              <a:rPr lang="en-US" dirty="0" smtClean="0"/>
              <a:t>Number features</a:t>
            </a:r>
            <a:r>
              <a:rPr lang="en-US" baseline="0" dirty="0" smtClean="0"/>
              <a:t> / number iterations </a:t>
            </a:r>
            <a:r>
              <a:rPr lang="en-US" baseline="0" dirty="0" smtClean="0">
                <a:sym typeface="Wingdings"/>
              </a:rPr>
              <a:t> target velocity</a:t>
            </a:r>
          </a:p>
          <a:p>
            <a:endParaRPr lang="en-US" dirty="0" smtClean="0"/>
          </a:p>
          <a:p>
            <a:r>
              <a:rPr lang="en-US" dirty="0" smtClean="0"/>
              <a:t>100% on pivotal</a:t>
            </a:r>
            <a:r>
              <a:rPr lang="en-US" baseline="0" dirty="0" smtClean="0"/>
              <a:t> tracker: </a:t>
            </a:r>
          </a:p>
          <a:p>
            <a:pPr marL="171450" indent="-171450">
              <a:buFontTx/>
              <a:buChar char="-"/>
            </a:pPr>
            <a:r>
              <a:rPr lang="en-US" baseline="0" dirty="0" smtClean="0"/>
              <a:t>Aim to finish these features by end of </a:t>
            </a:r>
            <a:r>
              <a:rPr lang="en-US" baseline="0" dirty="0" err="1" smtClean="0"/>
              <a:t>fyp</a:t>
            </a:r>
            <a:r>
              <a:rPr lang="en-US" baseline="0" dirty="0" smtClean="0"/>
              <a:t> </a:t>
            </a:r>
          </a:p>
          <a:p>
            <a:pPr marL="171450" indent="-171450">
              <a:buFontTx/>
              <a:buChar char="-"/>
            </a:pPr>
            <a:r>
              <a:rPr lang="en-US" baseline="0" dirty="0" smtClean="0"/>
              <a:t>Taking </a:t>
            </a:r>
          </a:p>
          <a:p>
            <a:pPr marL="171450" indent="-171450">
              <a:buFontTx/>
              <a:buChar char="-"/>
            </a:pPr>
            <a:endParaRPr lang="en-US" baseline="0" dirty="0" smtClean="0"/>
          </a:p>
          <a:p>
            <a:pPr marL="0" indent="0">
              <a:buFontTx/>
              <a:buNone/>
            </a:pPr>
            <a:r>
              <a:rPr lang="en-US" baseline="0" dirty="0" smtClean="0"/>
              <a:t>120% only when velocity is higher</a:t>
            </a:r>
          </a:p>
          <a:p>
            <a:pPr marL="0" indent="0">
              <a:buFontTx/>
              <a:buNone/>
            </a:pPr>
            <a:endParaRPr lang="en-US" baseline="0" dirty="0" smtClean="0"/>
          </a:p>
          <a:p>
            <a:pPr marL="0" indent="0">
              <a:buFontTx/>
              <a:buNone/>
            </a:pPr>
            <a:r>
              <a:rPr lang="en-US" baseline="0" dirty="0" smtClean="0"/>
              <a:t>Less &lt; optimum communicated with clients about which features will not be done should this happen </a:t>
            </a:r>
          </a:p>
        </p:txBody>
      </p:sp>
      <p:sp>
        <p:nvSpPr>
          <p:cNvPr id="4" name="Slide Number Placeholder 3"/>
          <p:cNvSpPr>
            <a:spLocks noGrp="1"/>
          </p:cNvSpPr>
          <p:nvPr>
            <p:ph type="sldNum" sz="quarter" idx="10"/>
          </p:nvPr>
        </p:nvSpPr>
        <p:spPr/>
        <p:txBody>
          <a:bodyPr/>
          <a:lstStyle/>
          <a:p>
            <a:fld id="{0660E991-5F1B-6142-9E67-6D35D466AD47}" type="slidenum">
              <a:rPr lang="en-US" smtClean="0"/>
              <a:t>21</a:t>
            </a:fld>
            <a:endParaRPr lang="en-US"/>
          </a:p>
        </p:txBody>
      </p:sp>
    </p:spTree>
    <p:extLst>
      <p:ext uri="{BB962C8B-B14F-4D97-AF65-F5344CB8AC3E}">
        <p14:creationId xmlns:p14="http://schemas.microsoft.com/office/powerpoint/2010/main" val="3316472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Metrics: 3, 2, 1</a:t>
            </a:r>
          </a:p>
          <a:p>
            <a:pPr marL="171450" indent="-171450">
              <a:buFont typeface="Wingdings" charset="0"/>
              <a:buChar char="à"/>
            </a:pPr>
            <a:r>
              <a:rPr lang="en-US" baseline="0" dirty="0" smtClean="0">
                <a:sym typeface="Wingdings"/>
              </a:rPr>
              <a:t>As long as there is a 3-point bug we stop development</a:t>
            </a:r>
          </a:p>
          <a:p>
            <a:pPr marL="171450" indent="-171450">
              <a:buFont typeface="Wingdings" charset="0"/>
              <a:buChar char="à"/>
            </a:pPr>
            <a:r>
              <a:rPr lang="en-US" baseline="0" dirty="0" smtClean="0">
                <a:sym typeface="Wingdings"/>
              </a:rPr>
              <a:t>As long as there is the 3</a:t>
            </a:r>
            <a:r>
              <a:rPr lang="en-US" baseline="30000" dirty="0" smtClean="0">
                <a:sym typeface="Wingdings"/>
              </a:rPr>
              <a:t>rd</a:t>
            </a:r>
            <a:r>
              <a:rPr lang="en-US" baseline="0" dirty="0" smtClean="0">
                <a:sym typeface="Wingdings"/>
              </a:rPr>
              <a:t> 2-point bug we stop development</a:t>
            </a:r>
          </a:p>
          <a:p>
            <a:pPr marL="171450" indent="-171450">
              <a:buFont typeface="Wingdings" charset="0"/>
              <a:buChar char="à"/>
            </a:pPr>
            <a:r>
              <a:rPr lang="en-US" baseline="0" dirty="0" smtClean="0">
                <a:sym typeface="Wingdings"/>
              </a:rPr>
              <a:t>Two 2-point bugs concurrent </a:t>
            </a:r>
          </a:p>
          <a:p>
            <a:pPr marL="171450" indent="-171450">
              <a:buFont typeface="Wingdings" charset="0"/>
              <a:buChar char="à"/>
            </a:pPr>
            <a:r>
              <a:rPr lang="en-US" baseline="0" dirty="0" smtClean="0">
                <a:sym typeface="Wingdings"/>
              </a:rPr>
              <a:t>1-point bug fix as we go along</a:t>
            </a:r>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22</a:t>
            </a:fld>
            <a:endParaRPr lang="en-US"/>
          </a:p>
        </p:txBody>
      </p:sp>
    </p:spTree>
    <p:extLst>
      <p:ext uri="{BB962C8B-B14F-4D97-AF65-F5344CB8AC3E}">
        <p14:creationId xmlns:p14="http://schemas.microsoft.com/office/powerpoint/2010/main" val="1299190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23</a:t>
            </a:fld>
            <a:endParaRPr lang="en-US"/>
          </a:p>
        </p:txBody>
      </p:sp>
    </p:spTree>
    <p:extLst>
      <p:ext uri="{BB962C8B-B14F-4D97-AF65-F5344CB8AC3E}">
        <p14:creationId xmlns:p14="http://schemas.microsoft.com/office/powerpoint/2010/main" val="1299190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24</a:t>
            </a:fld>
            <a:endParaRPr lang="en-US"/>
          </a:p>
        </p:txBody>
      </p:sp>
    </p:spTree>
    <p:extLst>
      <p:ext uri="{BB962C8B-B14F-4D97-AF65-F5344CB8AC3E}">
        <p14:creationId xmlns:p14="http://schemas.microsoft.com/office/powerpoint/2010/main" val="129919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25</a:t>
            </a:fld>
            <a:endParaRPr lang="en-US"/>
          </a:p>
        </p:txBody>
      </p:sp>
    </p:spTree>
    <p:extLst>
      <p:ext uri="{BB962C8B-B14F-4D97-AF65-F5344CB8AC3E}">
        <p14:creationId xmlns:p14="http://schemas.microsoft.com/office/powerpoint/2010/main" val="1299190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29</a:t>
            </a:fld>
            <a:endParaRPr lang="en-US"/>
          </a:p>
        </p:txBody>
      </p:sp>
    </p:spTree>
    <p:extLst>
      <p:ext uri="{BB962C8B-B14F-4D97-AF65-F5344CB8AC3E}">
        <p14:creationId xmlns:p14="http://schemas.microsoft.com/office/powerpoint/2010/main" val="2392503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“publish locally”? Is it saving and local playback? No, it’s render as movie and save the final render somewhere</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31</a:t>
            </a:fld>
            <a:endParaRPr lang="en-US"/>
          </a:p>
        </p:txBody>
      </p:sp>
    </p:spTree>
    <p:extLst>
      <p:ext uri="{BB962C8B-B14F-4D97-AF65-F5344CB8AC3E}">
        <p14:creationId xmlns:p14="http://schemas.microsoft.com/office/powerpoint/2010/main" val="1039417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Purchase locked musicals for in-app</a:t>
            </a:r>
            <a:r>
              <a:rPr lang="en-US" baseline="0" dirty="0" smtClean="0"/>
              <a:t> purchasing</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32</a:t>
            </a:fld>
            <a:endParaRPr lang="en-US"/>
          </a:p>
        </p:txBody>
      </p:sp>
    </p:spTree>
    <p:extLst>
      <p:ext uri="{BB962C8B-B14F-4D97-AF65-F5344CB8AC3E}">
        <p14:creationId xmlns:p14="http://schemas.microsoft.com/office/powerpoint/2010/main" val="2715913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33</a:t>
            </a:fld>
            <a:endParaRPr lang="en-US"/>
          </a:p>
        </p:txBody>
      </p:sp>
    </p:spTree>
    <p:extLst>
      <p:ext uri="{BB962C8B-B14F-4D97-AF65-F5344CB8AC3E}">
        <p14:creationId xmlns:p14="http://schemas.microsoft.com/office/powerpoint/2010/main" val="4053973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2</a:t>
            </a:fld>
            <a:endParaRPr lang="en-US"/>
          </a:p>
        </p:txBody>
      </p:sp>
    </p:spTree>
    <p:extLst>
      <p:ext uri="{BB962C8B-B14F-4D97-AF65-F5344CB8AC3E}">
        <p14:creationId xmlns:p14="http://schemas.microsoft.com/office/powerpoint/2010/main" val="40115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40</a:t>
            </a:fld>
            <a:endParaRPr lang="en-US"/>
          </a:p>
        </p:txBody>
      </p:sp>
    </p:spTree>
    <p:extLst>
      <p:ext uri="{BB962C8B-B14F-4D97-AF65-F5344CB8AC3E}">
        <p14:creationId xmlns:p14="http://schemas.microsoft.com/office/powerpoint/2010/main" val="1613544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3</a:t>
            </a:fld>
            <a:endParaRPr lang="en-US"/>
          </a:p>
        </p:txBody>
      </p:sp>
    </p:spTree>
    <p:extLst>
      <p:ext uri="{BB962C8B-B14F-4D97-AF65-F5344CB8AC3E}">
        <p14:creationId xmlns:p14="http://schemas.microsoft.com/office/powerpoint/2010/main" val="1874460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660E991-5F1B-6142-9E67-6D35D466AD47}" type="slidenum">
              <a:rPr lang="en-US" smtClean="0"/>
              <a:t>9</a:t>
            </a:fld>
            <a:endParaRPr lang="en-US"/>
          </a:p>
        </p:txBody>
      </p:sp>
    </p:spTree>
    <p:extLst>
      <p:ext uri="{BB962C8B-B14F-4D97-AF65-F5344CB8AC3E}">
        <p14:creationId xmlns:p14="http://schemas.microsoft.com/office/powerpoint/2010/main" val="1667353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we want to do </a:t>
            </a:r>
            <a:r>
              <a:rPr lang="en-US" baseline="0" dirty="0" err="1" smtClean="0"/>
              <a:t>Dropbox</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10</a:t>
            </a:fld>
            <a:endParaRPr lang="en-US"/>
          </a:p>
        </p:txBody>
      </p:sp>
    </p:spTree>
    <p:extLst>
      <p:ext uri="{BB962C8B-B14F-4D97-AF65-F5344CB8AC3E}">
        <p14:creationId xmlns:p14="http://schemas.microsoft.com/office/powerpoint/2010/main" val="584696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features among the 120% right?</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11</a:t>
            </a:fld>
            <a:endParaRPr lang="en-US"/>
          </a:p>
        </p:txBody>
      </p:sp>
    </p:spTree>
    <p:extLst>
      <p:ext uri="{BB962C8B-B14F-4D97-AF65-F5344CB8AC3E}">
        <p14:creationId xmlns:p14="http://schemas.microsoft.com/office/powerpoint/2010/main" val="1977655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Questions by Jun Kit:</a:t>
            </a:r>
          </a:p>
          <a:p>
            <a:pPr marL="228600" indent="-228600">
              <a:buAutoNum type="arabicParenR"/>
            </a:pPr>
            <a:r>
              <a:rPr lang="en-US" baseline="0" dirty="0" smtClean="0"/>
              <a:t>2 week iteration length for all 4 phases or for construction only? For construction only</a:t>
            </a:r>
          </a:p>
          <a:p>
            <a:pPr marL="228600" indent="-228600">
              <a:buAutoNum type="arabicParenR"/>
            </a:pPr>
            <a:r>
              <a:rPr lang="en-US" baseline="0" dirty="0" smtClean="0"/>
              <a:t>If we are doing agile/scrum within each iteration is the project timeline/schedule really useful? Yes, it’s only milestone schedule</a:t>
            </a:r>
          </a:p>
          <a:p>
            <a:pPr marL="228600" indent="-228600">
              <a:buAutoNum type="arabicParenR"/>
            </a:pPr>
            <a:r>
              <a:rPr lang="en-US" baseline="0" dirty="0" smtClean="0"/>
              <a:t>Need to *really </a:t>
            </a:r>
            <a:r>
              <a:rPr lang="en-US" baseline="0" dirty="0" err="1" smtClean="0"/>
              <a:t>emphasise</a:t>
            </a:r>
            <a:r>
              <a:rPr lang="en-US" baseline="0" dirty="0" smtClean="0"/>
              <a:t>* more on our development methodology – which components are fixed (our milestones and deadlines) and which are more fluid (our feature set for each iteration </a:t>
            </a:r>
            <a:r>
              <a:rPr lang="en-US" baseline="0" dirty="0" err="1" smtClean="0"/>
              <a:t>etc</a:t>
            </a:r>
            <a:r>
              <a:rPr lang="en-US" baseline="0" dirty="0" smtClean="0"/>
              <a:t>) </a:t>
            </a:r>
          </a:p>
          <a:p>
            <a:pPr marL="228600" indent="-228600">
              <a:buAutoNum type="arabicParenR"/>
            </a:pPr>
            <a:r>
              <a:rPr lang="en-US" baseline="0" dirty="0" smtClean="0"/>
              <a:t>Mention that we are doing automated unit testing somewhere..?</a:t>
            </a:r>
          </a:p>
          <a:p>
            <a:pPr marL="228600" indent="-228600">
              <a:buAutoNum type="arabicParenR"/>
            </a:pPr>
            <a:r>
              <a:rPr lang="en-US" baseline="0" dirty="0" smtClean="0"/>
              <a:t>How are we going to find bugs or track what things are bugs?</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15</a:t>
            </a:fld>
            <a:endParaRPr lang="en-US"/>
          </a:p>
        </p:txBody>
      </p:sp>
    </p:spTree>
    <p:extLst>
      <p:ext uri="{BB962C8B-B14F-4D97-AF65-F5344CB8AC3E}">
        <p14:creationId xmlns:p14="http://schemas.microsoft.com/office/powerpoint/2010/main" val="3481564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16</a:t>
            </a:fld>
            <a:endParaRPr lang="en-US"/>
          </a:p>
        </p:txBody>
      </p:sp>
    </p:spTree>
    <p:extLst>
      <p:ext uri="{BB962C8B-B14F-4D97-AF65-F5344CB8AC3E}">
        <p14:creationId xmlns:p14="http://schemas.microsoft.com/office/powerpoint/2010/main" val="348156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&gt;</a:t>
            </a:r>
            <a:r>
              <a:rPr lang="en-US" baseline="0" dirty="0" smtClean="0"/>
              <a:t> do more features</a:t>
            </a:r>
          </a:p>
          <a:p>
            <a:r>
              <a:rPr lang="en-US" baseline="0" dirty="0" smtClean="0"/>
              <a:t>Velocity = good </a:t>
            </a:r>
          </a:p>
          <a:p>
            <a:r>
              <a:rPr lang="en-US" baseline="0" dirty="0" smtClean="0"/>
              <a:t>Velocity &lt; drop </a:t>
            </a:r>
            <a:endParaRPr lang="en-US" dirty="0"/>
          </a:p>
        </p:txBody>
      </p:sp>
      <p:sp>
        <p:nvSpPr>
          <p:cNvPr id="4" name="Slide Number Placeholder 3"/>
          <p:cNvSpPr>
            <a:spLocks noGrp="1"/>
          </p:cNvSpPr>
          <p:nvPr>
            <p:ph type="sldNum" sz="quarter" idx="10"/>
          </p:nvPr>
        </p:nvSpPr>
        <p:spPr/>
        <p:txBody>
          <a:bodyPr/>
          <a:lstStyle/>
          <a:p>
            <a:fld id="{0660E991-5F1B-6142-9E67-6D35D466AD47}" type="slidenum">
              <a:rPr lang="en-US" smtClean="0"/>
              <a:t>19</a:t>
            </a:fld>
            <a:endParaRPr lang="en-US"/>
          </a:p>
        </p:txBody>
      </p:sp>
    </p:spTree>
    <p:extLst>
      <p:ext uri="{BB962C8B-B14F-4D97-AF65-F5344CB8AC3E}">
        <p14:creationId xmlns:p14="http://schemas.microsoft.com/office/powerpoint/2010/main" val="66997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8/8/11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8/8/11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8/8/11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8/8/11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8/8/11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8/8/11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8/8/11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8/8/11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8/8/11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8/8/11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8/8/11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8/8/11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8/8/11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8/8/11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8/8/11</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file://localhost/Users/astiandayanitemi/FYP/Project%20Timeline%20-%20.xls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4.xml"/><Relationship Id="rId2"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slideLayout" Target="../slideLayouts/slideLayout14.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diagramData" Target="../diagrams/data6.xml"/><Relationship Id="rId8" Type="http://schemas.openxmlformats.org/officeDocument/2006/relationships/diagramLayout" Target="../diagrams/layout6.xml"/><Relationship Id="rId9" Type="http://schemas.openxmlformats.org/officeDocument/2006/relationships/diagramQuickStyle" Target="../diagrams/quickStyle6.xml"/><Relationship Id="rId10" Type="http://schemas.openxmlformats.org/officeDocument/2006/relationships/diagramColors" Target="../diagrams/colors6.xml"/><Relationship Id="rId11" Type="http://schemas.microsoft.com/office/2007/relationships/diagramDrawing" Target="../diagrams/drawing6.xml"/><Relationship Id="rId1" Type="http://schemas.openxmlformats.org/officeDocument/2006/relationships/slideLayout" Target="../slideLayouts/slideLayout14.xml"/><Relationship Id="rId2"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diagramData" Target="../diagrams/data8.xml"/><Relationship Id="rId8" Type="http://schemas.openxmlformats.org/officeDocument/2006/relationships/diagramLayout" Target="../diagrams/layout8.xml"/><Relationship Id="rId9" Type="http://schemas.openxmlformats.org/officeDocument/2006/relationships/diagramQuickStyle" Target="../diagrams/quickStyle8.xml"/><Relationship Id="rId10" Type="http://schemas.openxmlformats.org/officeDocument/2006/relationships/diagramColors" Target="../diagrams/colors8.xml"/><Relationship Id="rId11" Type="http://schemas.microsoft.com/office/2007/relationships/diagramDrawing" Target="../diagrams/drawing8.xml"/><Relationship Id="rId1" Type="http://schemas.openxmlformats.org/officeDocument/2006/relationships/slideLayout" Target="../slideLayouts/slideLayout14.xml"/><Relationship Id="rId2"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diagramData" Target="../diagrams/data10.xml"/><Relationship Id="rId8" Type="http://schemas.openxmlformats.org/officeDocument/2006/relationships/diagramLayout" Target="../diagrams/layout10.xml"/><Relationship Id="rId9" Type="http://schemas.openxmlformats.org/officeDocument/2006/relationships/diagramQuickStyle" Target="../diagrams/quickStyle10.xml"/><Relationship Id="rId10" Type="http://schemas.openxmlformats.org/officeDocument/2006/relationships/diagramColors" Target="../diagrams/colors10.xml"/><Relationship Id="rId11" Type="http://schemas.microsoft.com/office/2007/relationships/diagramDrawing" Target="../diagrams/drawing10.xml"/><Relationship Id="rId1" Type="http://schemas.openxmlformats.org/officeDocument/2006/relationships/slideLayout" Target="../slideLayouts/slideLayout14.xml"/><Relationship Id="rId2" Type="http://schemas.openxmlformats.org/officeDocument/2006/relationships/diagramData" Target="../diagrams/data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0.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Acceptance</a:t>
            </a:r>
            <a:endParaRPr lang="en-US" dirty="0"/>
          </a:p>
        </p:txBody>
      </p:sp>
      <p:sp>
        <p:nvSpPr>
          <p:cNvPr id="5" name="Subtitle 4"/>
          <p:cNvSpPr>
            <a:spLocks noGrp="1"/>
          </p:cNvSpPr>
          <p:nvPr>
            <p:ph type="subTitle" idx="1"/>
          </p:nvPr>
        </p:nvSpPr>
        <p:spPr/>
        <p:txBody>
          <a:bodyPr/>
          <a:lstStyle/>
          <a:p>
            <a:r>
              <a:rPr lang="en-US" dirty="0" smtClean="0"/>
              <a:t>Team </a:t>
            </a:r>
            <a:r>
              <a:rPr lang="en-US" dirty="0" err="1" smtClean="0"/>
              <a:t>Boomz</a:t>
            </a:r>
            <a:r>
              <a:rPr lang="en-US" dirty="0" smtClean="0"/>
              <a:t> </a:t>
            </a:r>
            <a:endParaRPr lang="en-US" dirty="0"/>
          </a:p>
        </p:txBody>
      </p:sp>
      <p:pic>
        <p:nvPicPr>
          <p:cNvPr id="18" name="Picture Placeholder 17" descr="Untitled-1.p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456" b="-39456"/>
          <a:stretch>
            <a:fillRect/>
          </a:stretch>
        </p:blipFill>
        <p:spPr/>
      </p:pic>
    </p:spTree>
    <p:extLst>
      <p:ext uri="{BB962C8B-B14F-4D97-AF65-F5344CB8AC3E}">
        <p14:creationId xmlns:p14="http://schemas.microsoft.com/office/powerpoint/2010/main" val="2079749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869140"/>
            <a:ext cx="7770813" cy="4701639"/>
          </a:xfrm>
        </p:spPr>
        <p:txBody>
          <a:bodyPr>
            <a:normAutofit/>
          </a:bodyPr>
          <a:lstStyle/>
          <a:p>
            <a:r>
              <a:rPr lang="en-US" dirty="0" smtClean="0">
                <a:latin typeface="Arial"/>
                <a:cs typeface="Arial"/>
              </a:rPr>
              <a:t>Be in the musical</a:t>
            </a:r>
          </a:p>
          <a:p>
            <a:pPr lvl="1"/>
            <a:r>
              <a:rPr lang="en-US" dirty="0" smtClean="0">
                <a:latin typeface="Arial"/>
                <a:cs typeface="Arial"/>
              </a:rPr>
              <a:t>Replace vocal parts with your very own recording!</a:t>
            </a:r>
          </a:p>
          <a:p>
            <a:pPr lvl="1"/>
            <a:r>
              <a:rPr lang="en-US" dirty="0" smtClean="0">
                <a:latin typeface="Arial"/>
                <a:cs typeface="Arial"/>
              </a:rPr>
              <a:t>Enhance the song by adding your own photos!</a:t>
            </a:r>
          </a:p>
          <a:p>
            <a:pPr lvl="1"/>
            <a:r>
              <a:rPr lang="en-US" dirty="0" smtClean="0">
                <a:latin typeface="Arial"/>
                <a:cs typeface="Arial"/>
              </a:rPr>
              <a:t>Take advantage of the helper hints in the app to make the best musical!</a:t>
            </a:r>
          </a:p>
          <a:p>
            <a:r>
              <a:rPr lang="en-US" dirty="0" smtClean="0">
                <a:latin typeface="Arial"/>
                <a:cs typeface="Arial"/>
              </a:rPr>
              <a:t>Share</a:t>
            </a:r>
          </a:p>
          <a:p>
            <a:pPr lvl="1"/>
            <a:r>
              <a:rPr lang="en-US" dirty="0" smtClean="0">
                <a:latin typeface="Arial"/>
                <a:cs typeface="Arial"/>
              </a:rPr>
              <a:t>Show off your creativity right on your </a:t>
            </a:r>
            <a:r>
              <a:rPr lang="en-US" dirty="0" err="1" smtClean="0">
                <a:latin typeface="Arial"/>
                <a:cs typeface="Arial"/>
              </a:rPr>
              <a:t>iPad</a:t>
            </a:r>
            <a:r>
              <a:rPr lang="en-US" dirty="0" smtClean="0">
                <a:latin typeface="Arial"/>
                <a:cs typeface="Arial"/>
              </a:rPr>
              <a:t>!</a:t>
            </a:r>
          </a:p>
          <a:p>
            <a:pPr lvl="1"/>
            <a:r>
              <a:rPr lang="en-US" dirty="0" smtClean="0">
                <a:latin typeface="Arial"/>
                <a:cs typeface="Arial"/>
              </a:rPr>
              <a:t>Upload your musical on YouTube or Facebook!</a:t>
            </a:r>
          </a:p>
        </p:txBody>
      </p:sp>
      <p:sp>
        <p:nvSpPr>
          <p:cNvPr id="4" name="Title 1"/>
          <p:cNvSpPr>
            <a:spLocks noGrp="1"/>
          </p:cNvSpPr>
          <p:nvPr>
            <p:ph type="title"/>
          </p:nvPr>
        </p:nvSpPr>
        <p:spPr>
          <a:xfrm>
            <a:off x="685800" y="121023"/>
            <a:ext cx="7770813" cy="1429871"/>
          </a:xfrm>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Project Overview - Features</a:t>
            </a:r>
            <a:endParaRPr lang="en-US" sz="2000" b="1" dirty="0">
              <a:latin typeface="Arial"/>
              <a:cs typeface="Arial"/>
            </a:endParaRPr>
          </a:p>
        </p:txBody>
      </p:sp>
    </p:spTree>
    <p:extLst>
      <p:ext uri="{BB962C8B-B14F-4D97-AF65-F5344CB8AC3E}">
        <p14:creationId xmlns:p14="http://schemas.microsoft.com/office/powerpoint/2010/main" val="243753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Arial"/>
                <a:cs typeface="Arial"/>
              </a:rPr>
              <a:t>Purchase even more musicals</a:t>
            </a:r>
          </a:p>
          <a:p>
            <a:pPr lvl="1"/>
            <a:r>
              <a:rPr lang="en-US" dirty="0">
                <a:latin typeface="Arial"/>
                <a:cs typeface="Arial"/>
              </a:rPr>
              <a:t>Use In-App Purchasing to get even more musicals to play with</a:t>
            </a:r>
            <a:r>
              <a:rPr lang="en-US" dirty="0" smtClean="0">
                <a:latin typeface="Arial"/>
                <a:cs typeface="Arial"/>
              </a:rPr>
              <a:t>!</a:t>
            </a:r>
          </a:p>
          <a:p>
            <a:r>
              <a:rPr lang="en-US" dirty="0" smtClean="0">
                <a:latin typeface="Arial"/>
                <a:cs typeface="Arial"/>
              </a:rPr>
              <a:t>Create your own musical</a:t>
            </a:r>
          </a:p>
          <a:p>
            <a:pPr lvl="1"/>
            <a:r>
              <a:rPr lang="en-US" dirty="0" smtClean="0">
                <a:latin typeface="Arial"/>
                <a:cs typeface="Arial"/>
              </a:rPr>
              <a:t>Record your own musical video</a:t>
            </a:r>
          </a:p>
          <a:p>
            <a:pPr lvl="1"/>
            <a:r>
              <a:rPr lang="en-US" dirty="0" smtClean="0">
                <a:latin typeface="Arial"/>
                <a:cs typeface="Arial"/>
              </a:rPr>
              <a:t>Record your own cues for future users</a:t>
            </a:r>
          </a:p>
        </p:txBody>
      </p:sp>
      <p:sp>
        <p:nvSpPr>
          <p:cNvPr id="4" name="Title 1"/>
          <p:cNvSpPr>
            <a:spLocks noGrp="1"/>
          </p:cNvSpPr>
          <p:nvPr>
            <p:ph type="title"/>
          </p:nvPr>
        </p:nvSpPr>
        <p:spPr>
          <a:xfrm>
            <a:off x="685800" y="121023"/>
            <a:ext cx="7770813" cy="1429871"/>
          </a:xfrm>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Project Overview - Features</a:t>
            </a:r>
            <a:endParaRPr lang="en-US" sz="2000" b="1" dirty="0">
              <a:latin typeface="Arial"/>
              <a:cs typeface="Arial"/>
            </a:endParaRPr>
          </a:p>
        </p:txBody>
      </p:sp>
    </p:spTree>
    <p:extLst>
      <p:ext uri="{BB962C8B-B14F-4D97-AF65-F5344CB8AC3E}">
        <p14:creationId xmlns:p14="http://schemas.microsoft.com/office/powerpoint/2010/main" val="2522163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Deliverables</a:t>
            </a:r>
            <a:endParaRPr lang="en-US" sz="2000" b="1" dirty="0">
              <a:latin typeface="Arial"/>
              <a:cs typeface="Arial"/>
            </a:endParaRPr>
          </a:p>
        </p:txBody>
      </p:sp>
      <p:sp>
        <p:nvSpPr>
          <p:cNvPr id="3" name="Content Placeholder 2"/>
          <p:cNvSpPr>
            <a:spLocks noGrp="1"/>
          </p:cNvSpPr>
          <p:nvPr>
            <p:ph idx="1"/>
          </p:nvPr>
        </p:nvSpPr>
        <p:spPr>
          <a:xfrm>
            <a:off x="685800" y="1747106"/>
            <a:ext cx="7770813" cy="4257022"/>
          </a:xfrm>
        </p:spPr>
        <p:txBody>
          <a:bodyPr>
            <a:normAutofit/>
          </a:bodyPr>
          <a:lstStyle/>
          <a:p>
            <a:r>
              <a:rPr lang="en-US" dirty="0">
                <a:effectLst/>
                <a:latin typeface="Arial"/>
                <a:cs typeface="Arial"/>
              </a:rPr>
              <a:t>A working </a:t>
            </a:r>
            <a:r>
              <a:rPr lang="en-US" dirty="0" err="1">
                <a:effectLst/>
                <a:latin typeface="Arial"/>
                <a:cs typeface="Arial"/>
              </a:rPr>
              <a:t>iPad</a:t>
            </a:r>
            <a:r>
              <a:rPr lang="en-US" dirty="0">
                <a:effectLst/>
                <a:latin typeface="Arial"/>
                <a:cs typeface="Arial"/>
              </a:rPr>
              <a:t> </a:t>
            </a:r>
            <a:r>
              <a:rPr lang="en-US" dirty="0" smtClean="0">
                <a:effectLst/>
                <a:latin typeface="Arial"/>
                <a:cs typeface="Arial"/>
              </a:rPr>
              <a:t>Application, </a:t>
            </a:r>
            <a:r>
              <a:rPr lang="en-US" dirty="0">
                <a:effectLst/>
                <a:latin typeface="Arial"/>
                <a:cs typeface="Arial"/>
              </a:rPr>
              <a:t>with the following features completed and </a:t>
            </a:r>
            <a:r>
              <a:rPr lang="en-US" dirty="0" smtClean="0">
                <a:effectLst/>
                <a:latin typeface="Arial"/>
                <a:cs typeface="Arial"/>
              </a:rPr>
              <a:t>usable:</a:t>
            </a:r>
          </a:p>
          <a:p>
            <a:pPr lvl="1"/>
            <a:r>
              <a:rPr lang="en-US" dirty="0" smtClean="0">
                <a:effectLst/>
                <a:latin typeface="Arial"/>
                <a:cs typeface="Arial"/>
              </a:rPr>
              <a:t>At </a:t>
            </a:r>
            <a:r>
              <a:rPr lang="en-US" dirty="0">
                <a:effectLst/>
                <a:latin typeface="Arial"/>
                <a:cs typeface="Arial"/>
              </a:rPr>
              <a:t>least 2 musicals included in the </a:t>
            </a:r>
            <a:r>
              <a:rPr lang="en-US" dirty="0" err="1">
                <a:effectLst/>
                <a:latin typeface="Arial"/>
                <a:cs typeface="Arial"/>
              </a:rPr>
              <a:t>iPad</a:t>
            </a:r>
            <a:r>
              <a:rPr lang="en-US" dirty="0">
                <a:effectLst/>
                <a:latin typeface="Arial"/>
                <a:cs typeface="Arial"/>
              </a:rPr>
              <a:t> </a:t>
            </a:r>
            <a:r>
              <a:rPr lang="en-US" dirty="0" smtClean="0">
                <a:effectLst/>
                <a:latin typeface="Arial"/>
                <a:cs typeface="Arial"/>
              </a:rPr>
              <a:t>application</a:t>
            </a:r>
          </a:p>
          <a:p>
            <a:pPr lvl="1"/>
            <a:r>
              <a:rPr lang="en-US" dirty="0" smtClean="0">
                <a:effectLst/>
                <a:latin typeface="Arial"/>
                <a:cs typeface="Arial"/>
              </a:rPr>
              <a:t>Users </a:t>
            </a:r>
            <a:r>
              <a:rPr lang="en-US" dirty="0">
                <a:effectLst/>
                <a:latin typeface="Arial"/>
                <a:cs typeface="Arial"/>
              </a:rPr>
              <a:t>can re-record and replace the vocal tracks and replace </a:t>
            </a:r>
            <a:r>
              <a:rPr lang="en-US" dirty="0" smtClean="0">
                <a:effectLst/>
                <a:latin typeface="Arial"/>
                <a:cs typeface="Arial"/>
              </a:rPr>
              <a:t>photo templates with </a:t>
            </a:r>
            <a:r>
              <a:rPr lang="en-US" dirty="0">
                <a:effectLst/>
                <a:latin typeface="Arial"/>
                <a:cs typeface="Arial"/>
              </a:rPr>
              <a:t>photos of </a:t>
            </a:r>
            <a:r>
              <a:rPr lang="en-US" dirty="0" smtClean="0">
                <a:effectLst/>
                <a:latin typeface="Arial"/>
                <a:cs typeface="Arial"/>
              </a:rPr>
              <a:t>themselves</a:t>
            </a:r>
          </a:p>
          <a:p>
            <a:pPr lvl="1"/>
            <a:r>
              <a:rPr lang="en-US" dirty="0" smtClean="0">
                <a:effectLst/>
                <a:latin typeface="Arial"/>
                <a:cs typeface="Arial"/>
              </a:rPr>
              <a:t>Users </a:t>
            </a:r>
            <a:r>
              <a:rPr lang="en-US" dirty="0">
                <a:effectLst/>
                <a:latin typeface="Arial"/>
                <a:cs typeface="Arial"/>
              </a:rPr>
              <a:t>can play back the musical with their edits in </a:t>
            </a:r>
            <a:r>
              <a:rPr lang="en-US" dirty="0" smtClean="0">
                <a:effectLst/>
                <a:latin typeface="Arial"/>
                <a:cs typeface="Arial"/>
              </a:rPr>
              <a:t>place</a:t>
            </a:r>
          </a:p>
          <a:p>
            <a:pPr lvl="1"/>
            <a:r>
              <a:rPr lang="en-US" dirty="0" smtClean="0">
                <a:effectLst/>
                <a:latin typeface="Arial"/>
                <a:cs typeface="Arial"/>
              </a:rPr>
              <a:t>Users </a:t>
            </a:r>
            <a:r>
              <a:rPr lang="en-US" dirty="0">
                <a:effectLst/>
                <a:latin typeface="Arial"/>
                <a:cs typeface="Arial"/>
              </a:rPr>
              <a:t>can export the musical and share it on </a:t>
            </a:r>
            <a:r>
              <a:rPr lang="en-US" dirty="0" err="1">
                <a:effectLst/>
                <a:latin typeface="Arial"/>
                <a:cs typeface="Arial"/>
              </a:rPr>
              <a:t>Youtube</a:t>
            </a:r>
            <a:r>
              <a:rPr lang="en-US" dirty="0">
                <a:effectLst/>
                <a:latin typeface="Arial"/>
                <a:cs typeface="Arial"/>
              </a:rPr>
              <a:t> and </a:t>
            </a:r>
            <a:r>
              <a:rPr lang="en-US" dirty="0" smtClean="0">
                <a:effectLst/>
                <a:latin typeface="Arial"/>
                <a:cs typeface="Arial"/>
              </a:rPr>
              <a:t>Facebook</a:t>
            </a:r>
            <a:endParaRPr lang="en-US" dirty="0">
              <a:effectLst/>
              <a:latin typeface="Arial"/>
              <a:cs typeface="Arial"/>
            </a:endParaRPr>
          </a:p>
          <a:p>
            <a:r>
              <a:rPr lang="en-US" dirty="0">
                <a:effectLst/>
                <a:latin typeface="Arial"/>
                <a:cs typeface="Arial"/>
              </a:rPr>
              <a:t>This application will also be available on the Apple App Store. </a:t>
            </a:r>
          </a:p>
        </p:txBody>
      </p:sp>
    </p:spTree>
    <p:extLst>
      <p:ext uri="{BB962C8B-B14F-4D97-AF65-F5344CB8AC3E}">
        <p14:creationId xmlns:p14="http://schemas.microsoft.com/office/powerpoint/2010/main" val="41252612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title="Inception"/>
          <p:cNvCxnSpPr/>
          <p:nvPr/>
        </p:nvCxnSpPr>
        <p:spPr>
          <a:xfrm>
            <a:off x="3702734" y="4426137"/>
            <a:ext cx="0" cy="1218726"/>
          </a:xfrm>
          <a:prstGeom prst="line">
            <a:avLst/>
          </a:prstGeom>
        </p:spPr>
        <p:style>
          <a:lnRef idx="2">
            <a:schemeClr val="accent2"/>
          </a:lnRef>
          <a:fillRef idx="0">
            <a:schemeClr val="accent2"/>
          </a:fillRef>
          <a:effectRef idx="1">
            <a:schemeClr val="accent2"/>
          </a:effectRef>
          <a:fontRef idx="minor">
            <a:schemeClr val="tx1"/>
          </a:fontRef>
        </p:style>
      </p:cxnSp>
      <p:sp>
        <p:nvSpPr>
          <p:cNvPr id="4" name="Rectangle 3"/>
          <p:cNvSpPr/>
          <p:nvPr/>
        </p:nvSpPr>
        <p:spPr>
          <a:xfrm>
            <a:off x="296897" y="3747949"/>
            <a:ext cx="8577010" cy="2474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TextBox 5"/>
          <p:cNvSpPr txBox="1"/>
          <p:nvPr/>
        </p:nvSpPr>
        <p:spPr>
          <a:xfrm>
            <a:off x="296897" y="3665474"/>
            <a:ext cx="791724" cy="369332"/>
          </a:xfrm>
          <a:prstGeom prst="rect">
            <a:avLst/>
          </a:prstGeom>
          <a:noFill/>
        </p:spPr>
        <p:txBody>
          <a:bodyPr wrap="square" rtlCol="0">
            <a:spAutoFit/>
          </a:bodyPr>
          <a:lstStyle/>
          <a:p>
            <a:r>
              <a:rPr lang="en-US" dirty="0" smtClean="0"/>
              <a:t>April</a:t>
            </a:r>
            <a:endParaRPr lang="en-US" dirty="0"/>
          </a:p>
        </p:txBody>
      </p:sp>
      <p:sp>
        <p:nvSpPr>
          <p:cNvPr id="7" name="TextBox 6"/>
          <p:cNvSpPr txBox="1"/>
          <p:nvPr/>
        </p:nvSpPr>
        <p:spPr>
          <a:xfrm>
            <a:off x="7690272" y="3665474"/>
            <a:ext cx="1266105" cy="369332"/>
          </a:xfrm>
          <a:prstGeom prst="rect">
            <a:avLst/>
          </a:prstGeom>
          <a:noFill/>
        </p:spPr>
        <p:txBody>
          <a:bodyPr wrap="square" rtlCol="0">
            <a:spAutoFit/>
          </a:bodyPr>
          <a:lstStyle/>
          <a:p>
            <a:r>
              <a:rPr lang="en-US" dirty="0" smtClean="0"/>
              <a:t>August</a:t>
            </a:r>
            <a:endParaRPr lang="en-US" dirty="0"/>
          </a:p>
        </p:txBody>
      </p:sp>
      <p:cxnSp>
        <p:nvCxnSpPr>
          <p:cNvPr id="11" name="Straight Connector 10" title="Inception"/>
          <p:cNvCxnSpPr/>
          <p:nvPr/>
        </p:nvCxnSpPr>
        <p:spPr>
          <a:xfrm>
            <a:off x="458546" y="2917711"/>
            <a:ext cx="0" cy="747763"/>
          </a:xfrm>
          <a:prstGeom prst="line">
            <a:avLst/>
          </a:prstGeom>
        </p:spPr>
        <p:style>
          <a:lnRef idx="2">
            <a:schemeClr val="accent5"/>
          </a:lnRef>
          <a:fillRef idx="0">
            <a:schemeClr val="accent5"/>
          </a:fillRef>
          <a:effectRef idx="1">
            <a:schemeClr val="accent5"/>
          </a:effectRef>
          <a:fontRef idx="minor">
            <a:schemeClr val="tx1"/>
          </a:fontRef>
        </p:style>
      </p:cxnSp>
      <p:sp>
        <p:nvSpPr>
          <p:cNvPr id="12" name="Rectangle 11"/>
          <p:cNvSpPr/>
          <p:nvPr/>
        </p:nvSpPr>
        <p:spPr>
          <a:xfrm>
            <a:off x="296897" y="4040267"/>
            <a:ext cx="2895043" cy="32919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smtClean="0"/>
              <a:t>Inception</a:t>
            </a:r>
            <a:endParaRPr lang="en-US" sz="2400" dirty="0"/>
          </a:p>
        </p:txBody>
      </p:sp>
      <p:sp>
        <p:nvSpPr>
          <p:cNvPr id="14" name="Rectangle 13"/>
          <p:cNvSpPr/>
          <p:nvPr/>
        </p:nvSpPr>
        <p:spPr>
          <a:xfrm>
            <a:off x="3249061" y="4034806"/>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18" name="TextBox 17"/>
          <p:cNvSpPr txBox="1"/>
          <p:nvPr/>
        </p:nvSpPr>
        <p:spPr>
          <a:xfrm rot="16200000">
            <a:off x="-70698" y="2925180"/>
            <a:ext cx="781425" cy="400110"/>
          </a:xfrm>
          <a:prstGeom prst="rect">
            <a:avLst/>
          </a:prstGeom>
          <a:noFill/>
        </p:spPr>
        <p:txBody>
          <a:bodyPr wrap="square" rtlCol="0">
            <a:spAutoFit/>
          </a:bodyPr>
          <a:lstStyle/>
          <a:p>
            <a:r>
              <a:rPr lang="en-US" sz="2000" dirty="0" smtClean="0">
                <a:solidFill>
                  <a:srgbClr val="D9D9D9"/>
                </a:solidFill>
                <a:latin typeface="Arial"/>
                <a:cs typeface="Arial"/>
              </a:rPr>
              <a:t>April</a:t>
            </a:r>
            <a:endParaRPr lang="en-US" sz="2000" dirty="0">
              <a:solidFill>
                <a:srgbClr val="D9D9D9"/>
              </a:solidFill>
              <a:latin typeface="Arial"/>
              <a:cs typeface="Arial"/>
            </a:endParaRPr>
          </a:p>
        </p:txBody>
      </p:sp>
      <p:sp>
        <p:nvSpPr>
          <p:cNvPr id="19" name="TextBox 18"/>
          <p:cNvSpPr txBox="1"/>
          <p:nvPr/>
        </p:nvSpPr>
        <p:spPr>
          <a:xfrm>
            <a:off x="393752" y="2789108"/>
            <a:ext cx="1347737" cy="707886"/>
          </a:xfrm>
          <a:prstGeom prst="rect">
            <a:avLst/>
          </a:prstGeom>
          <a:noFill/>
        </p:spPr>
        <p:txBody>
          <a:bodyPr wrap="square" rtlCol="0">
            <a:spAutoFit/>
          </a:bodyPr>
          <a:lstStyle/>
          <a:p>
            <a:r>
              <a:rPr lang="en-US" sz="2000" b="1" dirty="0" smtClean="0">
                <a:latin typeface="Arial"/>
                <a:cs typeface="Arial"/>
              </a:rPr>
              <a:t>Project Adoption</a:t>
            </a:r>
          </a:p>
        </p:txBody>
      </p:sp>
      <p:cxnSp>
        <p:nvCxnSpPr>
          <p:cNvPr id="21" name="Straight Connector 20" title="Inception"/>
          <p:cNvCxnSpPr/>
          <p:nvPr/>
        </p:nvCxnSpPr>
        <p:spPr>
          <a:xfrm>
            <a:off x="2190822" y="1882595"/>
            <a:ext cx="0" cy="1786118"/>
          </a:xfrm>
          <a:prstGeom prst="line">
            <a:avLst/>
          </a:prstGeom>
        </p:spPr>
        <p:style>
          <a:lnRef idx="2">
            <a:schemeClr val="accent5"/>
          </a:lnRef>
          <a:fillRef idx="0">
            <a:schemeClr val="accent5"/>
          </a:fillRef>
          <a:effectRef idx="1">
            <a:schemeClr val="accent5"/>
          </a:effectRef>
          <a:fontRef idx="minor">
            <a:schemeClr val="tx1"/>
          </a:fontRef>
        </p:style>
      </p:cxnSp>
      <p:sp>
        <p:nvSpPr>
          <p:cNvPr id="22" name="TextBox 21"/>
          <p:cNvSpPr txBox="1"/>
          <p:nvPr/>
        </p:nvSpPr>
        <p:spPr>
          <a:xfrm rot="16200000">
            <a:off x="1634641" y="2063373"/>
            <a:ext cx="825988" cy="400110"/>
          </a:xfrm>
          <a:prstGeom prst="rect">
            <a:avLst/>
          </a:prstGeom>
          <a:noFill/>
        </p:spPr>
        <p:txBody>
          <a:bodyPr wrap="square" rtlCol="0">
            <a:spAutoFit/>
          </a:bodyPr>
          <a:lstStyle/>
          <a:p>
            <a:pPr algn="r"/>
            <a:r>
              <a:rPr lang="en-US" sz="2000" dirty="0" smtClean="0">
                <a:solidFill>
                  <a:schemeClr val="accent1">
                    <a:lumMod val="40000"/>
                    <a:lumOff val="60000"/>
                  </a:schemeClr>
                </a:solidFill>
                <a:latin typeface="Arial"/>
                <a:cs typeface="Arial"/>
              </a:rPr>
              <a:t>May</a:t>
            </a:r>
            <a:endParaRPr lang="en-US" sz="2000" dirty="0">
              <a:solidFill>
                <a:schemeClr val="accent1">
                  <a:lumMod val="40000"/>
                  <a:lumOff val="60000"/>
                </a:schemeClr>
              </a:solidFill>
              <a:latin typeface="Arial"/>
              <a:cs typeface="Arial"/>
            </a:endParaRPr>
          </a:p>
        </p:txBody>
      </p:sp>
      <p:sp>
        <p:nvSpPr>
          <p:cNvPr id="23" name="TextBox 22"/>
          <p:cNvSpPr txBox="1"/>
          <p:nvPr/>
        </p:nvSpPr>
        <p:spPr>
          <a:xfrm>
            <a:off x="2122747" y="1765100"/>
            <a:ext cx="1634275" cy="707886"/>
          </a:xfrm>
          <a:prstGeom prst="rect">
            <a:avLst/>
          </a:prstGeom>
          <a:noFill/>
        </p:spPr>
        <p:txBody>
          <a:bodyPr wrap="square" rtlCol="0">
            <a:spAutoFit/>
          </a:bodyPr>
          <a:lstStyle/>
          <a:p>
            <a:r>
              <a:rPr lang="en-US" sz="2000" b="1" dirty="0" smtClean="0">
                <a:latin typeface="Arial"/>
                <a:cs typeface="Arial"/>
              </a:rPr>
              <a:t>Paper Prototype</a:t>
            </a:r>
          </a:p>
        </p:txBody>
      </p:sp>
      <p:cxnSp>
        <p:nvCxnSpPr>
          <p:cNvPr id="24" name="Straight Connector 23" title="Inception"/>
          <p:cNvCxnSpPr/>
          <p:nvPr/>
        </p:nvCxnSpPr>
        <p:spPr>
          <a:xfrm>
            <a:off x="800589" y="4407373"/>
            <a:ext cx="0" cy="680180"/>
          </a:xfrm>
          <a:prstGeom prst="line">
            <a:avLst/>
          </a:prstGeom>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rot="16200000">
            <a:off x="257347" y="4409738"/>
            <a:ext cx="819148" cy="400110"/>
          </a:xfrm>
          <a:prstGeom prst="rect">
            <a:avLst/>
          </a:prstGeom>
          <a:noFill/>
        </p:spPr>
        <p:txBody>
          <a:bodyPr wrap="square" rtlCol="0">
            <a:spAutoFit/>
          </a:bodyPr>
          <a:lstStyle/>
          <a:p>
            <a:r>
              <a:rPr lang="en-US" sz="2000" dirty="0" smtClean="0">
                <a:solidFill>
                  <a:schemeClr val="tx1">
                    <a:lumMod val="85000"/>
                  </a:schemeClr>
                </a:solidFill>
                <a:latin typeface="Arial"/>
                <a:cs typeface="Arial"/>
              </a:rPr>
              <a:t>April</a:t>
            </a:r>
            <a:endParaRPr lang="en-US" sz="2000" dirty="0">
              <a:solidFill>
                <a:schemeClr val="tx1">
                  <a:lumMod val="85000"/>
                </a:schemeClr>
              </a:solidFill>
              <a:latin typeface="Arial"/>
              <a:cs typeface="Arial"/>
            </a:endParaRPr>
          </a:p>
        </p:txBody>
      </p:sp>
      <p:sp>
        <p:nvSpPr>
          <p:cNvPr id="26" name="TextBox 25"/>
          <p:cNvSpPr txBox="1"/>
          <p:nvPr/>
        </p:nvSpPr>
        <p:spPr>
          <a:xfrm>
            <a:off x="736371" y="4305798"/>
            <a:ext cx="1347737" cy="400110"/>
          </a:xfrm>
          <a:prstGeom prst="rect">
            <a:avLst/>
          </a:prstGeom>
          <a:noFill/>
        </p:spPr>
        <p:txBody>
          <a:bodyPr wrap="square" rtlCol="0">
            <a:spAutoFit/>
          </a:bodyPr>
          <a:lstStyle/>
          <a:p>
            <a:r>
              <a:rPr lang="en-US" sz="2000" b="1" dirty="0" smtClean="0">
                <a:latin typeface="Arial"/>
                <a:cs typeface="Arial"/>
              </a:rPr>
              <a:t>Scoping</a:t>
            </a:r>
          </a:p>
        </p:txBody>
      </p:sp>
      <p:cxnSp>
        <p:nvCxnSpPr>
          <p:cNvPr id="37" name="Straight Connector 36" title="Inception"/>
          <p:cNvCxnSpPr/>
          <p:nvPr/>
        </p:nvCxnSpPr>
        <p:spPr>
          <a:xfrm>
            <a:off x="3425171" y="2598008"/>
            <a:ext cx="0" cy="1070705"/>
          </a:xfrm>
          <a:prstGeom prst="line">
            <a:avLst/>
          </a:prstGeom>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rot="16200000">
            <a:off x="2897608" y="2618082"/>
            <a:ext cx="762477" cy="400110"/>
          </a:xfrm>
          <a:prstGeom prst="rect">
            <a:avLst/>
          </a:prstGeom>
          <a:noFill/>
        </p:spPr>
        <p:txBody>
          <a:bodyPr wrap="square" rtlCol="0">
            <a:spAutoFit/>
          </a:bodyPr>
          <a:lstStyle/>
          <a:p>
            <a:r>
              <a:rPr lang="en-US" sz="2000" dirty="0" smtClean="0">
                <a:solidFill>
                  <a:srgbClr val="9ED0F1"/>
                </a:solidFill>
                <a:latin typeface="Arial"/>
                <a:cs typeface="Arial"/>
              </a:rPr>
              <a:t>May</a:t>
            </a:r>
            <a:endParaRPr lang="en-US" sz="2000" dirty="0">
              <a:solidFill>
                <a:srgbClr val="9ED0F1"/>
              </a:solidFill>
              <a:latin typeface="Arial"/>
              <a:cs typeface="Arial"/>
            </a:endParaRPr>
          </a:p>
        </p:txBody>
      </p:sp>
      <p:sp>
        <p:nvSpPr>
          <p:cNvPr id="39" name="TextBox 38"/>
          <p:cNvSpPr txBox="1"/>
          <p:nvPr/>
        </p:nvSpPr>
        <p:spPr>
          <a:xfrm>
            <a:off x="3641368" y="4312347"/>
            <a:ext cx="1627214" cy="400110"/>
          </a:xfrm>
          <a:prstGeom prst="rect">
            <a:avLst/>
          </a:prstGeom>
          <a:noFill/>
        </p:spPr>
        <p:txBody>
          <a:bodyPr wrap="square" rtlCol="0">
            <a:spAutoFit/>
          </a:bodyPr>
          <a:lstStyle/>
          <a:p>
            <a:r>
              <a:rPr lang="en-US" sz="2000" b="1" dirty="0" smtClean="0">
                <a:latin typeface="Arial"/>
                <a:cs typeface="Arial"/>
              </a:rPr>
              <a:t>Scheduling</a:t>
            </a:r>
          </a:p>
        </p:txBody>
      </p:sp>
      <p:sp>
        <p:nvSpPr>
          <p:cNvPr id="41" name="TextBox 40"/>
          <p:cNvSpPr txBox="1"/>
          <p:nvPr/>
        </p:nvSpPr>
        <p:spPr>
          <a:xfrm rot="16200000">
            <a:off x="3185454" y="4447799"/>
            <a:ext cx="743025" cy="400110"/>
          </a:xfrm>
          <a:prstGeom prst="rect">
            <a:avLst/>
          </a:prstGeom>
          <a:noFill/>
        </p:spPr>
        <p:txBody>
          <a:bodyPr wrap="square" rtlCol="0">
            <a:spAutoFit/>
          </a:bodyPr>
          <a:lstStyle/>
          <a:p>
            <a:r>
              <a:rPr lang="en-US" sz="2000" dirty="0" smtClean="0">
                <a:solidFill>
                  <a:srgbClr val="9ED0F1"/>
                </a:solidFill>
                <a:latin typeface="Arial"/>
                <a:cs typeface="Arial"/>
              </a:rPr>
              <a:t>May</a:t>
            </a:r>
            <a:endParaRPr lang="en-US" sz="2000" dirty="0">
              <a:solidFill>
                <a:srgbClr val="9ED0F1"/>
              </a:solidFill>
              <a:latin typeface="Arial"/>
              <a:cs typeface="Arial"/>
            </a:endParaRPr>
          </a:p>
        </p:txBody>
      </p:sp>
      <p:sp>
        <p:nvSpPr>
          <p:cNvPr id="51" name="TextBox 50"/>
          <p:cNvSpPr txBox="1"/>
          <p:nvPr/>
        </p:nvSpPr>
        <p:spPr>
          <a:xfrm rot="16200000">
            <a:off x="5075436" y="4503744"/>
            <a:ext cx="763817" cy="400110"/>
          </a:xfrm>
          <a:prstGeom prst="rect">
            <a:avLst/>
          </a:prstGeom>
          <a:noFill/>
        </p:spPr>
        <p:txBody>
          <a:bodyPr wrap="square" rtlCol="0">
            <a:spAutoFit/>
          </a:bodyPr>
          <a:lstStyle/>
          <a:p>
            <a:r>
              <a:rPr lang="en-US" sz="2000" dirty="0" smtClean="0">
                <a:solidFill>
                  <a:srgbClr val="B8E39D"/>
                </a:solidFill>
                <a:latin typeface="Arial"/>
                <a:cs typeface="Arial"/>
              </a:rPr>
              <a:t>June</a:t>
            </a:r>
            <a:endParaRPr lang="en-US" sz="2000" dirty="0">
              <a:solidFill>
                <a:srgbClr val="B8E39D"/>
              </a:solidFill>
              <a:latin typeface="Arial"/>
              <a:cs typeface="Arial"/>
            </a:endParaRPr>
          </a:p>
        </p:txBody>
      </p:sp>
      <p:cxnSp>
        <p:nvCxnSpPr>
          <p:cNvPr id="52" name="Straight Connector 51" title="Inception"/>
          <p:cNvCxnSpPr/>
          <p:nvPr/>
        </p:nvCxnSpPr>
        <p:spPr>
          <a:xfrm>
            <a:off x="5585540" y="4445090"/>
            <a:ext cx="0" cy="1199773"/>
          </a:xfrm>
          <a:prstGeom prst="line">
            <a:avLst/>
          </a:prstGeom>
        </p:spPr>
        <p:style>
          <a:lnRef idx="2">
            <a:schemeClr val="accent2"/>
          </a:lnRef>
          <a:fillRef idx="0">
            <a:schemeClr val="accent2"/>
          </a:fillRef>
          <a:effectRef idx="1">
            <a:schemeClr val="accent2"/>
          </a:effectRef>
          <a:fontRef idx="minor">
            <a:schemeClr val="tx1"/>
          </a:fontRef>
        </p:style>
      </p:cxnSp>
      <p:sp>
        <p:nvSpPr>
          <p:cNvPr id="53" name="TextBox 52"/>
          <p:cNvSpPr txBox="1"/>
          <p:nvPr/>
        </p:nvSpPr>
        <p:spPr>
          <a:xfrm>
            <a:off x="5522475" y="4322805"/>
            <a:ext cx="1747229" cy="707886"/>
          </a:xfrm>
          <a:prstGeom prst="rect">
            <a:avLst/>
          </a:prstGeom>
          <a:noFill/>
        </p:spPr>
        <p:txBody>
          <a:bodyPr wrap="square" rtlCol="0">
            <a:spAutoFit/>
          </a:bodyPr>
          <a:lstStyle/>
          <a:p>
            <a:r>
              <a:rPr lang="en-US" sz="2000" b="1" dirty="0" err="1" smtClean="0">
                <a:latin typeface="Arial"/>
                <a:cs typeface="Arial"/>
              </a:rPr>
              <a:t>Powerpoint</a:t>
            </a:r>
            <a:r>
              <a:rPr lang="en-US" sz="2000" b="1" dirty="0" smtClean="0">
                <a:latin typeface="Arial"/>
                <a:cs typeface="Arial"/>
              </a:rPr>
              <a:t> Prototype</a:t>
            </a:r>
          </a:p>
        </p:txBody>
      </p:sp>
      <p:cxnSp>
        <p:nvCxnSpPr>
          <p:cNvPr id="57" name="Straight Connector 56" title="Inception"/>
          <p:cNvCxnSpPr/>
          <p:nvPr/>
        </p:nvCxnSpPr>
        <p:spPr>
          <a:xfrm>
            <a:off x="4841130" y="1261686"/>
            <a:ext cx="0" cy="2407027"/>
          </a:xfrm>
          <a:prstGeom prst="line">
            <a:avLst/>
          </a:prstGeom>
        </p:spPr>
        <p:style>
          <a:lnRef idx="2">
            <a:schemeClr val="accent2"/>
          </a:lnRef>
          <a:fillRef idx="0">
            <a:schemeClr val="accent2"/>
          </a:fillRef>
          <a:effectRef idx="1">
            <a:schemeClr val="accent2"/>
          </a:effectRef>
          <a:fontRef idx="minor">
            <a:schemeClr val="tx1"/>
          </a:fontRef>
        </p:style>
      </p:cxnSp>
      <p:sp>
        <p:nvSpPr>
          <p:cNvPr id="58" name="TextBox 57"/>
          <p:cNvSpPr txBox="1"/>
          <p:nvPr/>
        </p:nvSpPr>
        <p:spPr>
          <a:xfrm rot="16200000">
            <a:off x="3992230" y="1652159"/>
            <a:ext cx="1401424" cy="400110"/>
          </a:xfrm>
          <a:prstGeom prst="rect">
            <a:avLst/>
          </a:prstGeom>
          <a:noFill/>
        </p:spPr>
        <p:txBody>
          <a:bodyPr wrap="square" rtlCol="0">
            <a:spAutoFit/>
          </a:bodyPr>
          <a:lstStyle/>
          <a:p>
            <a:r>
              <a:rPr lang="en-US" sz="2000" dirty="0" smtClean="0">
                <a:solidFill>
                  <a:schemeClr val="accent5">
                    <a:lumMod val="40000"/>
                    <a:lumOff val="60000"/>
                  </a:schemeClr>
                </a:solidFill>
                <a:latin typeface="Arial"/>
                <a:cs typeface="Arial"/>
              </a:rPr>
              <a:t>June</a:t>
            </a:r>
            <a:r>
              <a:rPr lang="en-US" sz="2000" dirty="0" smtClean="0">
                <a:latin typeface="Arial"/>
                <a:cs typeface="Arial"/>
              </a:rPr>
              <a:t>- </a:t>
            </a:r>
            <a:r>
              <a:rPr lang="en-US" sz="2000" dirty="0" smtClean="0">
                <a:solidFill>
                  <a:schemeClr val="accent6">
                    <a:lumMod val="40000"/>
                    <a:lumOff val="60000"/>
                  </a:schemeClr>
                </a:solidFill>
                <a:latin typeface="Arial"/>
                <a:cs typeface="Arial"/>
              </a:rPr>
              <a:t>July</a:t>
            </a:r>
            <a:endParaRPr lang="en-US" sz="2000" dirty="0">
              <a:solidFill>
                <a:schemeClr val="accent6">
                  <a:lumMod val="40000"/>
                  <a:lumOff val="60000"/>
                </a:schemeClr>
              </a:solidFill>
              <a:latin typeface="Arial"/>
              <a:cs typeface="Arial"/>
            </a:endParaRPr>
          </a:p>
        </p:txBody>
      </p:sp>
      <p:sp>
        <p:nvSpPr>
          <p:cNvPr id="59" name="TextBox 58"/>
          <p:cNvSpPr txBox="1"/>
          <p:nvPr/>
        </p:nvSpPr>
        <p:spPr>
          <a:xfrm>
            <a:off x="4784262" y="1152025"/>
            <a:ext cx="1975701" cy="707886"/>
          </a:xfrm>
          <a:prstGeom prst="rect">
            <a:avLst/>
          </a:prstGeom>
          <a:noFill/>
        </p:spPr>
        <p:txBody>
          <a:bodyPr wrap="square" rtlCol="0">
            <a:spAutoFit/>
          </a:bodyPr>
          <a:lstStyle/>
          <a:p>
            <a:r>
              <a:rPr lang="en-US" sz="2000" b="1" dirty="0" smtClean="0">
                <a:latin typeface="Arial"/>
                <a:cs typeface="Arial"/>
              </a:rPr>
              <a:t>Technical Risk Mitigation</a:t>
            </a:r>
          </a:p>
        </p:txBody>
      </p:sp>
      <p:cxnSp>
        <p:nvCxnSpPr>
          <p:cNvPr id="61" name="Straight Connector 60" title="Inception"/>
          <p:cNvCxnSpPr/>
          <p:nvPr/>
        </p:nvCxnSpPr>
        <p:spPr>
          <a:xfrm>
            <a:off x="6740718" y="2000796"/>
            <a:ext cx="0" cy="1648793"/>
          </a:xfrm>
          <a:prstGeom prst="line">
            <a:avLst/>
          </a:prstGeom>
        </p:spPr>
        <p:style>
          <a:lnRef idx="3">
            <a:schemeClr val="accent2"/>
          </a:lnRef>
          <a:fillRef idx="0">
            <a:schemeClr val="accent2"/>
          </a:fillRef>
          <a:effectRef idx="2">
            <a:schemeClr val="accent2"/>
          </a:effectRef>
          <a:fontRef idx="minor">
            <a:schemeClr val="tx1"/>
          </a:fontRef>
        </p:style>
      </p:cxnSp>
      <p:sp>
        <p:nvSpPr>
          <p:cNvPr id="63" name="TextBox 62"/>
          <p:cNvSpPr txBox="1"/>
          <p:nvPr/>
        </p:nvSpPr>
        <p:spPr>
          <a:xfrm rot="16200000">
            <a:off x="6089731" y="2232051"/>
            <a:ext cx="977687" cy="400110"/>
          </a:xfrm>
          <a:prstGeom prst="rect">
            <a:avLst/>
          </a:prstGeom>
          <a:noFill/>
        </p:spPr>
        <p:txBody>
          <a:bodyPr wrap="square" rtlCol="0">
            <a:spAutoFit/>
          </a:bodyPr>
          <a:lstStyle/>
          <a:p>
            <a:pPr algn="r"/>
            <a:r>
              <a:rPr lang="en-US" sz="2000" dirty="0" smtClean="0">
                <a:solidFill>
                  <a:schemeClr val="accent2">
                    <a:lumMod val="60000"/>
                    <a:lumOff val="40000"/>
                  </a:schemeClr>
                </a:solidFill>
                <a:latin typeface="Arial"/>
                <a:cs typeface="Arial"/>
              </a:rPr>
              <a:t>August</a:t>
            </a:r>
            <a:endParaRPr lang="en-US" sz="2000" dirty="0">
              <a:solidFill>
                <a:schemeClr val="accent2">
                  <a:lumMod val="60000"/>
                  <a:lumOff val="40000"/>
                </a:schemeClr>
              </a:solidFill>
              <a:latin typeface="Arial"/>
              <a:cs typeface="Arial"/>
            </a:endParaRPr>
          </a:p>
        </p:txBody>
      </p:sp>
      <p:sp>
        <p:nvSpPr>
          <p:cNvPr id="64" name="TextBox 63"/>
          <p:cNvSpPr txBox="1"/>
          <p:nvPr/>
        </p:nvSpPr>
        <p:spPr>
          <a:xfrm>
            <a:off x="6723122" y="1890122"/>
            <a:ext cx="1934231" cy="707886"/>
          </a:xfrm>
          <a:prstGeom prst="rect">
            <a:avLst/>
          </a:prstGeom>
          <a:noFill/>
        </p:spPr>
        <p:txBody>
          <a:bodyPr wrap="square" rtlCol="0">
            <a:spAutoFit/>
          </a:bodyPr>
          <a:lstStyle/>
          <a:p>
            <a:r>
              <a:rPr lang="en-US" sz="2000" b="1" dirty="0" smtClean="0">
                <a:latin typeface="Arial"/>
                <a:cs typeface="Arial"/>
              </a:rPr>
              <a:t>#1 Milestone</a:t>
            </a:r>
          </a:p>
          <a:p>
            <a:r>
              <a:rPr lang="en-US" sz="2000" b="1" dirty="0" smtClean="0">
                <a:latin typeface="Arial"/>
                <a:cs typeface="Arial"/>
              </a:rPr>
              <a:t>Acceptance</a:t>
            </a:r>
            <a:endParaRPr lang="en-US" sz="2000" dirty="0" smtClean="0">
              <a:latin typeface="Arial"/>
              <a:cs typeface="Arial"/>
            </a:endParaRPr>
          </a:p>
        </p:txBody>
      </p:sp>
      <p:sp>
        <p:nvSpPr>
          <p:cNvPr id="123" name="TextBox 122"/>
          <p:cNvSpPr txBox="1"/>
          <p:nvPr/>
        </p:nvSpPr>
        <p:spPr>
          <a:xfrm>
            <a:off x="3362797" y="2470216"/>
            <a:ext cx="1347737" cy="400110"/>
          </a:xfrm>
          <a:prstGeom prst="rect">
            <a:avLst/>
          </a:prstGeom>
          <a:noFill/>
        </p:spPr>
        <p:txBody>
          <a:bodyPr wrap="square" rtlCol="0">
            <a:spAutoFit/>
          </a:bodyPr>
          <a:lstStyle/>
          <a:p>
            <a:r>
              <a:rPr lang="en-US" sz="2000" b="1" dirty="0" smtClean="0">
                <a:latin typeface="Arial"/>
                <a:cs typeface="Arial"/>
              </a:rPr>
              <a:t>Use Case </a:t>
            </a:r>
          </a:p>
        </p:txBody>
      </p:sp>
    </p:spTree>
    <p:extLst>
      <p:ext uri="{BB962C8B-B14F-4D97-AF65-F5344CB8AC3E}">
        <p14:creationId xmlns:p14="http://schemas.microsoft.com/office/powerpoint/2010/main" val="21350034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296897" y="3233118"/>
            <a:ext cx="8577010" cy="32990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TextBox 3"/>
          <p:cNvSpPr txBox="1"/>
          <p:nvPr/>
        </p:nvSpPr>
        <p:spPr>
          <a:xfrm>
            <a:off x="7363971" y="3151024"/>
            <a:ext cx="1592406" cy="461665"/>
          </a:xfrm>
          <a:prstGeom prst="rect">
            <a:avLst/>
          </a:prstGeom>
          <a:noFill/>
        </p:spPr>
        <p:txBody>
          <a:bodyPr wrap="square" rtlCol="0">
            <a:spAutoFit/>
          </a:bodyPr>
          <a:lstStyle/>
          <a:p>
            <a:r>
              <a:rPr lang="en-US" sz="2400" dirty="0" smtClean="0"/>
              <a:t>November</a:t>
            </a:r>
            <a:endParaRPr lang="en-US" sz="2400" dirty="0"/>
          </a:p>
        </p:txBody>
      </p:sp>
      <p:sp>
        <p:nvSpPr>
          <p:cNvPr id="5" name="Rectangle 4"/>
          <p:cNvSpPr/>
          <p:nvPr/>
        </p:nvSpPr>
        <p:spPr>
          <a:xfrm>
            <a:off x="296898" y="3610119"/>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6" name="Rectangle 5"/>
          <p:cNvSpPr/>
          <p:nvPr/>
        </p:nvSpPr>
        <p:spPr>
          <a:xfrm>
            <a:off x="6500179" y="3608221"/>
            <a:ext cx="2373728" cy="31637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t>Transition</a:t>
            </a:r>
            <a:endParaRPr lang="en-US" sz="2400" dirty="0"/>
          </a:p>
        </p:txBody>
      </p:sp>
      <p:cxnSp>
        <p:nvCxnSpPr>
          <p:cNvPr id="7" name="Straight Connector 6" title="Inception"/>
          <p:cNvCxnSpPr/>
          <p:nvPr/>
        </p:nvCxnSpPr>
        <p:spPr>
          <a:xfrm>
            <a:off x="769680" y="2086398"/>
            <a:ext cx="0" cy="1115093"/>
          </a:xfrm>
          <a:prstGeom prst="line">
            <a:avLst/>
          </a:prstGeom>
        </p:spPr>
        <p:style>
          <a:lnRef idx="2">
            <a:schemeClr val="accent3"/>
          </a:lnRef>
          <a:fillRef idx="0">
            <a:schemeClr val="accent3"/>
          </a:fillRef>
          <a:effectRef idx="1">
            <a:schemeClr val="accent3"/>
          </a:effectRef>
          <a:fontRef idx="minor">
            <a:schemeClr val="tx1"/>
          </a:fontRef>
        </p:style>
      </p:cxnSp>
      <p:sp>
        <p:nvSpPr>
          <p:cNvPr id="8" name="TextBox 7"/>
          <p:cNvSpPr txBox="1"/>
          <p:nvPr/>
        </p:nvSpPr>
        <p:spPr>
          <a:xfrm>
            <a:off x="704818" y="1982621"/>
            <a:ext cx="1347737" cy="400110"/>
          </a:xfrm>
          <a:prstGeom prst="rect">
            <a:avLst/>
          </a:prstGeom>
          <a:noFill/>
        </p:spPr>
        <p:txBody>
          <a:bodyPr wrap="square" rtlCol="0">
            <a:spAutoFit/>
          </a:bodyPr>
          <a:lstStyle/>
          <a:p>
            <a:r>
              <a:rPr lang="en-US" sz="2000" b="1" dirty="0" smtClean="0">
                <a:latin typeface="Arial"/>
                <a:cs typeface="Arial"/>
              </a:rPr>
              <a:t>Saving</a:t>
            </a:r>
          </a:p>
        </p:txBody>
      </p:sp>
      <p:sp>
        <p:nvSpPr>
          <p:cNvPr id="9" name="TextBox 8"/>
          <p:cNvSpPr txBox="1"/>
          <p:nvPr/>
        </p:nvSpPr>
        <p:spPr>
          <a:xfrm rot="16200000">
            <a:off x="18222" y="2431894"/>
            <a:ext cx="1202340" cy="400110"/>
          </a:xfrm>
          <a:prstGeom prst="rect">
            <a:avLst/>
          </a:prstGeom>
          <a:noFill/>
        </p:spPr>
        <p:txBody>
          <a:bodyPr wrap="square" rtlCol="0">
            <a:spAutoFit/>
          </a:bodyPr>
          <a:lstStyle/>
          <a:p>
            <a:pPr algn="r"/>
            <a:r>
              <a:rPr lang="en-US" sz="2000" dirty="0" smtClean="0">
                <a:solidFill>
                  <a:srgbClr val="B070D4"/>
                </a:solidFill>
                <a:latin typeface="Arial"/>
                <a:cs typeface="Arial"/>
              </a:rPr>
              <a:t>August</a:t>
            </a:r>
            <a:endParaRPr lang="en-US" sz="2000" dirty="0">
              <a:solidFill>
                <a:srgbClr val="B070D4"/>
              </a:solidFill>
              <a:latin typeface="Arial"/>
              <a:cs typeface="Arial"/>
            </a:endParaRPr>
          </a:p>
        </p:txBody>
      </p:sp>
      <p:cxnSp>
        <p:nvCxnSpPr>
          <p:cNvPr id="10" name="Straight Connector 9" title="Inception"/>
          <p:cNvCxnSpPr/>
          <p:nvPr/>
        </p:nvCxnSpPr>
        <p:spPr>
          <a:xfrm>
            <a:off x="560283" y="3991930"/>
            <a:ext cx="0" cy="1115093"/>
          </a:xfrm>
          <a:prstGeom prst="line">
            <a:avLst/>
          </a:prstGeom>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493937" y="3879569"/>
            <a:ext cx="1347737" cy="400110"/>
          </a:xfrm>
          <a:prstGeom prst="rect">
            <a:avLst/>
          </a:prstGeom>
          <a:noFill/>
        </p:spPr>
        <p:txBody>
          <a:bodyPr wrap="square" rtlCol="0">
            <a:spAutoFit/>
          </a:bodyPr>
          <a:lstStyle/>
          <a:p>
            <a:r>
              <a:rPr lang="en-US" sz="2000" b="1" dirty="0" smtClean="0">
                <a:latin typeface="Arial"/>
                <a:cs typeface="Arial"/>
              </a:rPr>
              <a:t>Editing </a:t>
            </a:r>
          </a:p>
        </p:txBody>
      </p:sp>
      <p:cxnSp>
        <p:nvCxnSpPr>
          <p:cNvPr id="12" name="Straight Connector 11" title="Inception"/>
          <p:cNvCxnSpPr/>
          <p:nvPr/>
        </p:nvCxnSpPr>
        <p:spPr>
          <a:xfrm flipH="1">
            <a:off x="2062444" y="794464"/>
            <a:ext cx="601" cy="2407027"/>
          </a:xfrm>
          <a:prstGeom prst="line">
            <a:avLst/>
          </a:prstGeom>
        </p:spPr>
        <p:style>
          <a:lnRef idx="3">
            <a:schemeClr val="accent3"/>
          </a:lnRef>
          <a:fillRef idx="0">
            <a:schemeClr val="accent3"/>
          </a:fillRef>
          <a:effectRef idx="2">
            <a:schemeClr val="accent3"/>
          </a:effectRef>
          <a:fontRef idx="minor">
            <a:schemeClr val="tx1"/>
          </a:fontRef>
        </p:style>
      </p:cxnSp>
      <p:sp>
        <p:nvSpPr>
          <p:cNvPr id="13" name="TextBox 12"/>
          <p:cNvSpPr txBox="1"/>
          <p:nvPr/>
        </p:nvSpPr>
        <p:spPr>
          <a:xfrm rot="16200000">
            <a:off x="1170394" y="1246396"/>
            <a:ext cx="1486890" cy="400110"/>
          </a:xfrm>
          <a:prstGeom prst="rect">
            <a:avLst/>
          </a:prstGeom>
          <a:noFill/>
        </p:spPr>
        <p:txBody>
          <a:bodyPr wrap="square" rtlCol="0">
            <a:spAutoFit/>
          </a:bodyPr>
          <a:lstStyle/>
          <a:p>
            <a:pPr algn="r"/>
            <a:r>
              <a:rPr lang="en-US" sz="2000" dirty="0" smtClean="0">
                <a:solidFill>
                  <a:srgbClr val="FFFF00"/>
                </a:solidFill>
                <a:latin typeface="Arial"/>
                <a:cs typeface="Arial"/>
              </a:rPr>
              <a:t>September</a:t>
            </a:r>
            <a:endParaRPr lang="en-US" sz="2000" dirty="0">
              <a:solidFill>
                <a:srgbClr val="FFFF00"/>
              </a:solidFill>
              <a:latin typeface="Arial"/>
              <a:cs typeface="Arial"/>
            </a:endParaRPr>
          </a:p>
        </p:txBody>
      </p:sp>
      <p:sp>
        <p:nvSpPr>
          <p:cNvPr id="14" name="TextBox 13"/>
          <p:cNvSpPr txBox="1"/>
          <p:nvPr/>
        </p:nvSpPr>
        <p:spPr>
          <a:xfrm>
            <a:off x="2034611" y="695140"/>
            <a:ext cx="1498500" cy="400110"/>
          </a:xfrm>
          <a:prstGeom prst="rect">
            <a:avLst/>
          </a:prstGeom>
          <a:noFill/>
        </p:spPr>
        <p:txBody>
          <a:bodyPr wrap="square" rtlCol="0">
            <a:spAutoFit/>
          </a:bodyPr>
          <a:lstStyle/>
          <a:p>
            <a:r>
              <a:rPr lang="en-US" sz="2000" b="1" dirty="0" smtClean="0">
                <a:latin typeface="Arial"/>
                <a:cs typeface="Arial"/>
              </a:rPr>
              <a:t>#2 UAT #1</a:t>
            </a:r>
            <a:endParaRPr lang="en-US" sz="2000" dirty="0" smtClean="0">
              <a:latin typeface="Arial"/>
              <a:cs typeface="Arial"/>
            </a:endParaRPr>
          </a:p>
        </p:txBody>
      </p:sp>
      <p:cxnSp>
        <p:nvCxnSpPr>
          <p:cNvPr id="15" name="Straight Connector 14" title="Inception"/>
          <p:cNvCxnSpPr/>
          <p:nvPr/>
        </p:nvCxnSpPr>
        <p:spPr>
          <a:xfrm>
            <a:off x="2959904" y="1251002"/>
            <a:ext cx="0" cy="1944903"/>
          </a:xfrm>
          <a:prstGeom prst="line">
            <a:avLst/>
          </a:prstGeom>
        </p:spPr>
        <p:style>
          <a:lnRef idx="2">
            <a:schemeClr val="accent3"/>
          </a:lnRef>
          <a:fillRef idx="0">
            <a:schemeClr val="accent3"/>
          </a:fillRef>
          <a:effectRef idx="1">
            <a:schemeClr val="accent3"/>
          </a:effectRef>
          <a:fontRef idx="minor">
            <a:schemeClr val="tx1"/>
          </a:fontRef>
        </p:style>
      </p:cxnSp>
      <p:sp>
        <p:nvSpPr>
          <p:cNvPr id="16" name="TextBox 15"/>
          <p:cNvSpPr txBox="1"/>
          <p:nvPr/>
        </p:nvSpPr>
        <p:spPr>
          <a:xfrm rot="16200000">
            <a:off x="2061728" y="1724484"/>
            <a:ext cx="1478839" cy="400110"/>
          </a:xfrm>
          <a:prstGeom prst="rect">
            <a:avLst/>
          </a:prstGeom>
          <a:noFill/>
        </p:spPr>
        <p:txBody>
          <a:bodyPr wrap="square" rtlCol="0">
            <a:spAutoFit/>
          </a:bodyPr>
          <a:lstStyle/>
          <a:p>
            <a:pPr algn="r"/>
            <a:r>
              <a:rPr lang="en-US" sz="2000" dirty="0" smtClean="0">
                <a:solidFill>
                  <a:srgbClr val="FFFF00"/>
                </a:solidFill>
                <a:latin typeface="Arial"/>
                <a:cs typeface="Arial"/>
              </a:rPr>
              <a:t>September</a:t>
            </a:r>
            <a:endParaRPr lang="en-US" sz="2000" dirty="0">
              <a:solidFill>
                <a:srgbClr val="FFFF00"/>
              </a:solidFill>
              <a:latin typeface="Arial"/>
              <a:cs typeface="Arial"/>
            </a:endParaRPr>
          </a:p>
        </p:txBody>
      </p:sp>
      <p:sp>
        <p:nvSpPr>
          <p:cNvPr id="17" name="TextBox 16"/>
          <p:cNvSpPr txBox="1"/>
          <p:nvPr/>
        </p:nvSpPr>
        <p:spPr>
          <a:xfrm>
            <a:off x="2888491" y="1137278"/>
            <a:ext cx="1675668" cy="400110"/>
          </a:xfrm>
          <a:prstGeom prst="rect">
            <a:avLst/>
          </a:prstGeom>
          <a:noFill/>
        </p:spPr>
        <p:txBody>
          <a:bodyPr wrap="square" rtlCol="0">
            <a:spAutoFit/>
          </a:bodyPr>
          <a:lstStyle/>
          <a:p>
            <a:r>
              <a:rPr lang="en-US" sz="2000" b="1" dirty="0" smtClean="0">
                <a:latin typeface="Arial"/>
                <a:cs typeface="Arial"/>
              </a:rPr>
              <a:t>Distribution</a:t>
            </a:r>
          </a:p>
        </p:txBody>
      </p:sp>
      <p:cxnSp>
        <p:nvCxnSpPr>
          <p:cNvPr id="18" name="Straight Connector 17" title="Inception"/>
          <p:cNvCxnSpPr/>
          <p:nvPr/>
        </p:nvCxnSpPr>
        <p:spPr>
          <a:xfrm>
            <a:off x="1949715" y="3999754"/>
            <a:ext cx="0" cy="1115093"/>
          </a:xfrm>
          <a:prstGeom prst="line">
            <a:avLst/>
          </a:prstGeom>
        </p:spPr>
        <p:style>
          <a:lnRef idx="2">
            <a:schemeClr val="accent3"/>
          </a:lnRef>
          <a:fillRef idx="0">
            <a:schemeClr val="accent3"/>
          </a:fillRef>
          <a:effectRef idx="1">
            <a:schemeClr val="accent3"/>
          </a:effectRef>
          <a:fontRef idx="minor">
            <a:schemeClr val="tx1"/>
          </a:fontRef>
        </p:style>
      </p:cxnSp>
      <p:sp>
        <p:nvSpPr>
          <p:cNvPr id="19" name="TextBox 18"/>
          <p:cNvSpPr txBox="1"/>
          <p:nvPr/>
        </p:nvSpPr>
        <p:spPr>
          <a:xfrm rot="16200000">
            <a:off x="1309972" y="4201104"/>
            <a:ext cx="978243" cy="400110"/>
          </a:xfrm>
          <a:prstGeom prst="rect">
            <a:avLst/>
          </a:prstGeom>
          <a:noFill/>
        </p:spPr>
        <p:txBody>
          <a:bodyPr wrap="square" rtlCol="0">
            <a:spAutoFit/>
          </a:bodyPr>
          <a:lstStyle/>
          <a:p>
            <a:pPr algn="r"/>
            <a:r>
              <a:rPr lang="en-US" sz="2000" dirty="0" smtClean="0">
                <a:solidFill>
                  <a:schemeClr val="accent2">
                    <a:lumMod val="60000"/>
                    <a:lumOff val="40000"/>
                  </a:schemeClr>
                </a:solidFill>
                <a:latin typeface="Arial"/>
                <a:cs typeface="Arial"/>
              </a:rPr>
              <a:t>August</a:t>
            </a:r>
            <a:endParaRPr lang="en-US" sz="2000" dirty="0">
              <a:solidFill>
                <a:schemeClr val="accent2">
                  <a:lumMod val="60000"/>
                  <a:lumOff val="40000"/>
                </a:schemeClr>
              </a:solidFill>
              <a:latin typeface="Arial"/>
              <a:cs typeface="Arial"/>
            </a:endParaRPr>
          </a:p>
        </p:txBody>
      </p:sp>
      <p:sp>
        <p:nvSpPr>
          <p:cNvPr id="20" name="TextBox 19"/>
          <p:cNvSpPr txBox="1"/>
          <p:nvPr/>
        </p:nvSpPr>
        <p:spPr>
          <a:xfrm>
            <a:off x="1889304" y="3886679"/>
            <a:ext cx="2243149" cy="707886"/>
          </a:xfrm>
          <a:prstGeom prst="rect">
            <a:avLst/>
          </a:prstGeom>
          <a:noFill/>
        </p:spPr>
        <p:txBody>
          <a:bodyPr wrap="square" rtlCol="0">
            <a:spAutoFit/>
          </a:bodyPr>
          <a:lstStyle/>
          <a:p>
            <a:r>
              <a:rPr lang="en-US" sz="2000" b="1" dirty="0" smtClean="0">
                <a:latin typeface="Arial"/>
                <a:cs typeface="Arial"/>
              </a:rPr>
              <a:t>Design/Usability Workshop </a:t>
            </a:r>
          </a:p>
        </p:txBody>
      </p:sp>
      <p:cxnSp>
        <p:nvCxnSpPr>
          <p:cNvPr id="21" name="Straight Connector 20" title="Inception"/>
          <p:cNvCxnSpPr/>
          <p:nvPr/>
        </p:nvCxnSpPr>
        <p:spPr>
          <a:xfrm flipH="1">
            <a:off x="3672814" y="1840713"/>
            <a:ext cx="600" cy="1355192"/>
          </a:xfrm>
          <a:prstGeom prst="line">
            <a:avLst/>
          </a:prstGeom>
        </p:spPr>
        <p:style>
          <a:lnRef idx="3">
            <a:schemeClr val="accent3"/>
          </a:lnRef>
          <a:fillRef idx="0">
            <a:schemeClr val="accent3"/>
          </a:fillRef>
          <a:effectRef idx="2">
            <a:schemeClr val="accent3"/>
          </a:effectRef>
          <a:fontRef idx="minor">
            <a:schemeClr val="tx1"/>
          </a:fontRef>
        </p:style>
      </p:cxnSp>
      <p:sp>
        <p:nvSpPr>
          <p:cNvPr id="24" name="TextBox 23"/>
          <p:cNvSpPr txBox="1"/>
          <p:nvPr/>
        </p:nvSpPr>
        <p:spPr>
          <a:xfrm>
            <a:off x="3651770" y="1743972"/>
            <a:ext cx="2153582" cy="707886"/>
          </a:xfrm>
          <a:prstGeom prst="rect">
            <a:avLst/>
          </a:prstGeom>
          <a:noFill/>
        </p:spPr>
        <p:txBody>
          <a:bodyPr wrap="square" rtlCol="0">
            <a:spAutoFit/>
          </a:bodyPr>
          <a:lstStyle/>
          <a:p>
            <a:r>
              <a:rPr lang="en-US" sz="2000" b="1" dirty="0" smtClean="0">
                <a:latin typeface="Arial"/>
                <a:cs typeface="Arial"/>
              </a:rPr>
              <a:t>#3 Mid-Term Presentation</a:t>
            </a:r>
            <a:endParaRPr lang="en-US" sz="2000" dirty="0" smtClean="0">
              <a:latin typeface="Arial"/>
              <a:cs typeface="Arial"/>
            </a:endParaRPr>
          </a:p>
        </p:txBody>
      </p:sp>
      <p:sp>
        <p:nvSpPr>
          <p:cNvPr id="25" name="TextBox 24"/>
          <p:cNvSpPr txBox="1"/>
          <p:nvPr/>
        </p:nvSpPr>
        <p:spPr>
          <a:xfrm rot="16200000">
            <a:off x="2757110" y="2320056"/>
            <a:ext cx="1510429" cy="400110"/>
          </a:xfrm>
          <a:prstGeom prst="rect">
            <a:avLst/>
          </a:prstGeom>
          <a:noFill/>
        </p:spPr>
        <p:txBody>
          <a:bodyPr wrap="square" rtlCol="0">
            <a:spAutoFit/>
          </a:bodyPr>
          <a:lstStyle/>
          <a:p>
            <a:pPr algn="r"/>
            <a:r>
              <a:rPr lang="en-US" sz="2000" dirty="0" smtClean="0">
                <a:solidFill>
                  <a:srgbClr val="FFFF00"/>
                </a:solidFill>
                <a:latin typeface="Arial"/>
                <a:cs typeface="Arial"/>
              </a:rPr>
              <a:t>September</a:t>
            </a:r>
            <a:endParaRPr lang="en-US" sz="2000" dirty="0">
              <a:solidFill>
                <a:srgbClr val="FFFF00"/>
              </a:solidFill>
              <a:latin typeface="Arial"/>
              <a:cs typeface="Arial"/>
            </a:endParaRPr>
          </a:p>
        </p:txBody>
      </p:sp>
      <p:cxnSp>
        <p:nvCxnSpPr>
          <p:cNvPr id="26" name="Straight Connector 25" title="Inception"/>
          <p:cNvCxnSpPr/>
          <p:nvPr/>
        </p:nvCxnSpPr>
        <p:spPr>
          <a:xfrm>
            <a:off x="5644524" y="794464"/>
            <a:ext cx="0" cy="2407027"/>
          </a:xfrm>
          <a:prstGeom prst="line">
            <a:avLst/>
          </a:prstGeom>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5601658" y="689783"/>
            <a:ext cx="1583096" cy="400110"/>
          </a:xfrm>
          <a:prstGeom prst="rect">
            <a:avLst/>
          </a:prstGeom>
          <a:noFill/>
        </p:spPr>
        <p:txBody>
          <a:bodyPr wrap="square" rtlCol="0">
            <a:spAutoFit/>
          </a:bodyPr>
          <a:lstStyle/>
          <a:p>
            <a:r>
              <a:rPr lang="en-US" sz="2000" b="1" dirty="0" smtClean="0">
                <a:latin typeface="Arial"/>
                <a:cs typeface="Arial"/>
              </a:rPr>
              <a:t>#4 UAT #2</a:t>
            </a:r>
            <a:endParaRPr lang="en-US" sz="2000" dirty="0" smtClean="0">
              <a:latin typeface="Arial"/>
              <a:cs typeface="Arial"/>
            </a:endParaRPr>
          </a:p>
        </p:txBody>
      </p:sp>
      <p:sp>
        <p:nvSpPr>
          <p:cNvPr id="28" name="TextBox 27"/>
          <p:cNvSpPr txBox="1"/>
          <p:nvPr/>
        </p:nvSpPr>
        <p:spPr>
          <a:xfrm rot="16200000">
            <a:off x="4861495" y="1175597"/>
            <a:ext cx="1242921" cy="400110"/>
          </a:xfrm>
          <a:prstGeom prst="rect">
            <a:avLst/>
          </a:prstGeom>
          <a:noFill/>
        </p:spPr>
        <p:txBody>
          <a:bodyPr wrap="square" rtlCol="0">
            <a:spAutoFit/>
          </a:bodyPr>
          <a:lstStyle/>
          <a:p>
            <a:pPr algn="r"/>
            <a:r>
              <a:rPr lang="en-US" sz="2000" dirty="0" smtClean="0">
                <a:solidFill>
                  <a:schemeClr val="accent6">
                    <a:lumMod val="60000"/>
                    <a:lumOff val="40000"/>
                  </a:schemeClr>
                </a:solidFill>
                <a:latin typeface="Arial"/>
                <a:cs typeface="Arial"/>
              </a:rPr>
              <a:t>October</a:t>
            </a:r>
            <a:endParaRPr lang="en-US" sz="2000" dirty="0">
              <a:solidFill>
                <a:schemeClr val="accent6">
                  <a:lumMod val="60000"/>
                  <a:lumOff val="40000"/>
                </a:schemeClr>
              </a:solidFill>
              <a:latin typeface="Arial"/>
              <a:cs typeface="Arial"/>
            </a:endParaRPr>
          </a:p>
        </p:txBody>
      </p:sp>
      <p:sp>
        <p:nvSpPr>
          <p:cNvPr id="31" name="TextBox 30"/>
          <p:cNvSpPr txBox="1"/>
          <p:nvPr/>
        </p:nvSpPr>
        <p:spPr>
          <a:xfrm>
            <a:off x="4644335" y="3882814"/>
            <a:ext cx="1824696" cy="707886"/>
          </a:xfrm>
          <a:prstGeom prst="rect">
            <a:avLst/>
          </a:prstGeom>
          <a:noFill/>
        </p:spPr>
        <p:txBody>
          <a:bodyPr wrap="square" rtlCol="0">
            <a:spAutoFit/>
          </a:bodyPr>
          <a:lstStyle/>
          <a:p>
            <a:r>
              <a:rPr lang="en-US" sz="2000" b="1" dirty="0" smtClean="0">
                <a:latin typeface="Arial"/>
                <a:cs typeface="Arial"/>
              </a:rPr>
              <a:t>Purchased Musicals</a:t>
            </a:r>
          </a:p>
        </p:txBody>
      </p:sp>
      <p:cxnSp>
        <p:nvCxnSpPr>
          <p:cNvPr id="32" name="Straight Connector 31" title="Inception"/>
          <p:cNvCxnSpPr/>
          <p:nvPr/>
        </p:nvCxnSpPr>
        <p:spPr>
          <a:xfrm flipH="1">
            <a:off x="6542506" y="1251002"/>
            <a:ext cx="2396" cy="1982117"/>
          </a:xfrm>
          <a:prstGeom prst="line">
            <a:avLst/>
          </a:prstGeom>
        </p:spPr>
        <p:style>
          <a:lnRef idx="2">
            <a:schemeClr val="accent4"/>
          </a:lnRef>
          <a:fillRef idx="0">
            <a:schemeClr val="accent4"/>
          </a:fillRef>
          <a:effectRef idx="1">
            <a:schemeClr val="accent4"/>
          </a:effectRef>
          <a:fontRef idx="minor">
            <a:schemeClr val="tx1"/>
          </a:fontRef>
        </p:style>
      </p:cxnSp>
      <p:sp>
        <p:nvSpPr>
          <p:cNvPr id="33" name="TextBox 32"/>
          <p:cNvSpPr txBox="1"/>
          <p:nvPr/>
        </p:nvSpPr>
        <p:spPr>
          <a:xfrm rot="16200000">
            <a:off x="5367901" y="2041207"/>
            <a:ext cx="2052248" cy="338554"/>
          </a:xfrm>
          <a:prstGeom prst="rect">
            <a:avLst/>
          </a:prstGeom>
          <a:noFill/>
        </p:spPr>
        <p:txBody>
          <a:bodyPr wrap="square" rtlCol="0">
            <a:spAutoFit/>
          </a:bodyPr>
          <a:lstStyle/>
          <a:p>
            <a:pPr algn="r"/>
            <a:r>
              <a:rPr lang="en-US" sz="1600" dirty="0" smtClean="0">
                <a:solidFill>
                  <a:srgbClr val="6ED6C4"/>
                </a:solidFill>
                <a:latin typeface="Arial"/>
                <a:cs typeface="Arial"/>
              </a:rPr>
              <a:t>October</a:t>
            </a:r>
            <a:r>
              <a:rPr lang="en-US" sz="1600" dirty="0" smtClean="0">
                <a:latin typeface="Arial"/>
                <a:cs typeface="Arial"/>
              </a:rPr>
              <a:t>-</a:t>
            </a:r>
            <a:r>
              <a:rPr lang="en-US" sz="1600" dirty="0" smtClean="0">
                <a:solidFill>
                  <a:schemeClr val="accent3">
                    <a:lumMod val="60000"/>
                    <a:lumOff val="40000"/>
                  </a:schemeClr>
                </a:solidFill>
                <a:latin typeface="Arial"/>
                <a:cs typeface="Arial"/>
              </a:rPr>
              <a:t>November</a:t>
            </a:r>
            <a:endParaRPr lang="en-US" sz="1600" dirty="0">
              <a:solidFill>
                <a:schemeClr val="accent3">
                  <a:lumMod val="60000"/>
                  <a:lumOff val="40000"/>
                </a:schemeClr>
              </a:solidFill>
              <a:latin typeface="Arial"/>
              <a:cs typeface="Arial"/>
            </a:endParaRPr>
          </a:p>
        </p:txBody>
      </p:sp>
      <p:sp>
        <p:nvSpPr>
          <p:cNvPr id="34" name="TextBox 33"/>
          <p:cNvSpPr txBox="1"/>
          <p:nvPr/>
        </p:nvSpPr>
        <p:spPr>
          <a:xfrm>
            <a:off x="6478000" y="1147211"/>
            <a:ext cx="1755644" cy="707886"/>
          </a:xfrm>
          <a:prstGeom prst="rect">
            <a:avLst/>
          </a:prstGeom>
          <a:noFill/>
        </p:spPr>
        <p:txBody>
          <a:bodyPr wrap="square" rtlCol="0">
            <a:spAutoFit/>
          </a:bodyPr>
          <a:lstStyle/>
          <a:p>
            <a:r>
              <a:rPr lang="en-US" sz="2000" b="1" dirty="0" err="1" smtClean="0">
                <a:latin typeface="Arial"/>
                <a:cs typeface="Arial"/>
              </a:rPr>
              <a:t>AppStore</a:t>
            </a:r>
            <a:r>
              <a:rPr lang="en-US" sz="2000" b="1" dirty="0" smtClean="0">
                <a:latin typeface="Arial"/>
                <a:cs typeface="Arial"/>
              </a:rPr>
              <a:t> Deployment</a:t>
            </a:r>
          </a:p>
        </p:txBody>
      </p:sp>
      <p:cxnSp>
        <p:nvCxnSpPr>
          <p:cNvPr id="35" name="Straight Connector 34" title="Inception"/>
          <p:cNvCxnSpPr/>
          <p:nvPr/>
        </p:nvCxnSpPr>
        <p:spPr>
          <a:xfrm>
            <a:off x="7327570" y="3993210"/>
            <a:ext cx="0" cy="1333024"/>
          </a:xfrm>
          <a:prstGeom prst="line">
            <a:avLst/>
          </a:prstGeom>
        </p:spPr>
        <p:style>
          <a:lnRef idx="3">
            <a:schemeClr val="accent4"/>
          </a:lnRef>
          <a:fillRef idx="0">
            <a:schemeClr val="accent4"/>
          </a:fillRef>
          <a:effectRef idx="2">
            <a:schemeClr val="accent4"/>
          </a:effectRef>
          <a:fontRef idx="minor">
            <a:schemeClr val="tx1"/>
          </a:fontRef>
        </p:style>
      </p:cxnSp>
      <p:sp>
        <p:nvSpPr>
          <p:cNvPr id="36" name="TextBox 35"/>
          <p:cNvSpPr txBox="1"/>
          <p:nvPr/>
        </p:nvSpPr>
        <p:spPr>
          <a:xfrm rot="16200000">
            <a:off x="6324101" y="4637810"/>
            <a:ext cx="1701609" cy="400110"/>
          </a:xfrm>
          <a:prstGeom prst="rect">
            <a:avLst/>
          </a:prstGeom>
          <a:noFill/>
        </p:spPr>
        <p:txBody>
          <a:bodyPr wrap="square" rtlCol="0">
            <a:spAutoFit/>
          </a:bodyPr>
          <a:lstStyle/>
          <a:p>
            <a:pPr algn="r"/>
            <a:r>
              <a:rPr lang="en-US" sz="2000" dirty="0" smtClean="0">
                <a:solidFill>
                  <a:srgbClr val="F44B5B"/>
                </a:solidFill>
                <a:latin typeface="Arial"/>
                <a:cs typeface="Arial"/>
              </a:rPr>
              <a:t>November</a:t>
            </a:r>
            <a:endParaRPr lang="en-US" sz="2000" dirty="0">
              <a:solidFill>
                <a:srgbClr val="F44B5B"/>
              </a:solidFill>
              <a:latin typeface="Arial"/>
              <a:cs typeface="Arial"/>
            </a:endParaRPr>
          </a:p>
        </p:txBody>
      </p:sp>
      <p:sp>
        <p:nvSpPr>
          <p:cNvPr id="37" name="TextBox 36"/>
          <p:cNvSpPr txBox="1"/>
          <p:nvPr/>
        </p:nvSpPr>
        <p:spPr>
          <a:xfrm>
            <a:off x="7297687" y="3921177"/>
            <a:ext cx="1576219" cy="400110"/>
          </a:xfrm>
          <a:prstGeom prst="rect">
            <a:avLst/>
          </a:prstGeom>
          <a:noFill/>
        </p:spPr>
        <p:txBody>
          <a:bodyPr wrap="square" rtlCol="0">
            <a:spAutoFit/>
          </a:bodyPr>
          <a:lstStyle/>
          <a:p>
            <a:r>
              <a:rPr lang="en-US" sz="2000" b="1" dirty="0" smtClean="0">
                <a:latin typeface="Arial"/>
                <a:cs typeface="Arial"/>
              </a:rPr>
              <a:t>#5 UAT #3</a:t>
            </a:r>
            <a:endParaRPr lang="en-US" sz="2000" dirty="0" smtClean="0">
              <a:latin typeface="Arial"/>
              <a:cs typeface="Arial"/>
            </a:endParaRPr>
          </a:p>
        </p:txBody>
      </p:sp>
      <p:cxnSp>
        <p:nvCxnSpPr>
          <p:cNvPr id="38" name="Straight Connector 37" title="Inception"/>
          <p:cNvCxnSpPr/>
          <p:nvPr/>
        </p:nvCxnSpPr>
        <p:spPr>
          <a:xfrm>
            <a:off x="7517860" y="1982621"/>
            <a:ext cx="9765" cy="1213284"/>
          </a:xfrm>
          <a:prstGeom prst="line">
            <a:avLst/>
          </a:prstGeom>
        </p:spPr>
        <p:style>
          <a:lnRef idx="3">
            <a:schemeClr val="accent4"/>
          </a:lnRef>
          <a:fillRef idx="0">
            <a:schemeClr val="accent4"/>
          </a:fillRef>
          <a:effectRef idx="2">
            <a:schemeClr val="accent4"/>
          </a:effectRef>
          <a:fontRef idx="minor">
            <a:schemeClr val="tx1"/>
          </a:fontRef>
        </p:style>
      </p:cxnSp>
      <p:sp>
        <p:nvSpPr>
          <p:cNvPr id="39" name="TextBox 38"/>
          <p:cNvSpPr txBox="1"/>
          <p:nvPr/>
        </p:nvSpPr>
        <p:spPr>
          <a:xfrm rot="16200000">
            <a:off x="6675660" y="2384941"/>
            <a:ext cx="1392403" cy="400110"/>
          </a:xfrm>
          <a:prstGeom prst="rect">
            <a:avLst/>
          </a:prstGeom>
          <a:noFill/>
        </p:spPr>
        <p:txBody>
          <a:bodyPr wrap="square" rtlCol="0">
            <a:spAutoFit/>
          </a:bodyPr>
          <a:lstStyle/>
          <a:p>
            <a:pPr algn="r"/>
            <a:r>
              <a:rPr lang="en-US" sz="2000" dirty="0" smtClean="0">
                <a:solidFill>
                  <a:srgbClr val="F44B5B"/>
                </a:solidFill>
                <a:latin typeface="Arial"/>
                <a:cs typeface="Arial"/>
              </a:rPr>
              <a:t>November</a:t>
            </a:r>
            <a:endParaRPr lang="en-US" sz="2000" dirty="0">
              <a:solidFill>
                <a:srgbClr val="F44B5B"/>
              </a:solidFill>
              <a:latin typeface="Arial"/>
              <a:cs typeface="Arial"/>
            </a:endParaRPr>
          </a:p>
        </p:txBody>
      </p:sp>
      <p:sp>
        <p:nvSpPr>
          <p:cNvPr id="40" name="TextBox 39"/>
          <p:cNvSpPr txBox="1"/>
          <p:nvPr/>
        </p:nvSpPr>
        <p:spPr>
          <a:xfrm>
            <a:off x="7468692" y="1876371"/>
            <a:ext cx="1829327" cy="707886"/>
          </a:xfrm>
          <a:prstGeom prst="rect">
            <a:avLst/>
          </a:prstGeom>
          <a:noFill/>
        </p:spPr>
        <p:txBody>
          <a:bodyPr wrap="square" rtlCol="0">
            <a:spAutoFit/>
          </a:bodyPr>
          <a:lstStyle/>
          <a:p>
            <a:r>
              <a:rPr lang="en-US" sz="2000" b="1" dirty="0" smtClean="0">
                <a:latin typeface="Arial"/>
                <a:cs typeface="Arial"/>
              </a:rPr>
              <a:t>#6 Final Presentation</a:t>
            </a:r>
            <a:endParaRPr lang="en-US" sz="2000" dirty="0" smtClean="0">
              <a:latin typeface="Arial"/>
              <a:cs typeface="Arial"/>
            </a:endParaRPr>
          </a:p>
        </p:txBody>
      </p:sp>
      <p:sp>
        <p:nvSpPr>
          <p:cNvPr id="43" name="TextBox 42"/>
          <p:cNvSpPr txBox="1"/>
          <p:nvPr/>
        </p:nvSpPr>
        <p:spPr>
          <a:xfrm rot="16200000">
            <a:off x="-225086" y="4361586"/>
            <a:ext cx="1291054" cy="400110"/>
          </a:xfrm>
          <a:prstGeom prst="rect">
            <a:avLst/>
          </a:prstGeom>
          <a:noFill/>
        </p:spPr>
        <p:txBody>
          <a:bodyPr wrap="square" rtlCol="0">
            <a:spAutoFit/>
          </a:bodyPr>
          <a:lstStyle/>
          <a:p>
            <a:pPr algn="r"/>
            <a:r>
              <a:rPr lang="en-US" sz="2000" dirty="0" smtClean="0">
                <a:solidFill>
                  <a:schemeClr val="accent2">
                    <a:lumMod val="60000"/>
                    <a:lumOff val="40000"/>
                  </a:schemeClr>
                </a:solidFill>
                <a:latin typeface="Arial"/>
                <a:cs typeface="Arial"/>
              </a:rPr>
              <a:t>August</a:t>
            </a:r>
            <a:endParaRPr lang="en-US" sz="2000" dirty="0">
              <a:solidFill>
                <a:schemeClr val="accent2">
                  <a:lumMod val="60000"/>
                  <a:lumOff val="40000"/>
                </a:schemeClr>
              </a:solidFill>
              <a:latin typeface="Arial"/>
              <a:cs typeface="Arial"/>
            </a:endParaRPr>
          </a:p>
        </p:txBody>
      </p:sp>
      <p:sp>
        <p:nvSpPr>
          <p:cNvPr id="44" name="TextBox 43"/>
          <p:cNvSpPr txBox="1"/>
          <p:nvPr/>
        </p:nvSpPr>
        <p:spPr>
          <a:xfrm>
            <a:off x="296898" y="3142408"/>
            <a:ext cx="1592406" cy="461665"/>
          </a:xfrm>
          <a:prstGeom prst="rect">
            <a:avLst/>
          </a:prstGeom>
          <a:noFill/>
        </p:spPr>
        <p:txBody>
          <a:bodyPr wrap="square" rtlCol="0">
            <a:spAutoFit/>
          </a:bodyPr>
          <a:lstStyle/>
          <a:p>
            <a:r>
              <a:rPr lang="en-US" sz="2400" dirty="0" smtClean="0"/>
              <a:t>August</a:t>
            </a:r>
            <a:endParaRPr lang="en-US" sz="2400" dirty="0"/>
          </a:p>
        </p:txBody>
      </p:sp>
      <p:cxnSp>
        <p:nvCxnSpPr>
          <p:cNvPr id="53" name="Straight Connector 52" title="Inception"/>
          <p:cNvCxnSpPr/>
          <p:nvPr/>
        </p:nvCxnSpPr>
        <p:spPr>
          <a:xfrm>
            <a:off x="4711727" y="3987061"/>
            <a:ext cx="0" cy="1944903"/>
          </a:xfrm>
          <a:prstGeom prst="line">
            <a:avLst/>
          </a:prstGeom>
        </p:spPr>
        <p:style>
          <a:lnRef idx="2">
            <a:schemeClr val="accent3"/>
          </a:lnRef>
          <a:fillRef idx="0">
            <a:schemeClr val="accent3"/>
          </a:fillRef>
          <a:effectRef idx="1">
            <a:schemeClr val="accent3"/>
          </a:effectRef>
          <a:fontRef idx="minor">
            <a:schemeClr val="tx1"/>
          </a:fontRef>
        </p:style>
      </p:cxnSp>
      <p:sp>
        <p:nvSpPr>
          <p:cNvPr id="54" name="TextBox 53"/>
          <p:cNvSpPr txBox="1"/>
          <p:nvPr/>
        </p:nvSpPr>
        <p:spPr>
          <a:xfrm rot="16200000">
            <a:off x="3805187" y="4480095"/>
            <a:ext cx="1517945" cy="400110"/>
          </a:xfrm>
          <a:prstGeom prst="rect">
            <a:avLst/>
          </a:prstGeom>
          <a:noFill/>
        </p:spPr>
        <p:txBody>
          <a:bodyPr wrap="square" rtlCol="0">
            <a:spAutoFit/>
          </a:bodyPr>
          <a:lstStyle/>
          <a:p>
            <a:pPr algn="r"/>
            <a:r>
              <a:rPr lang="en-US" sz="2000" dirty="0" smtClean="0">
                <a:solidFill>
                  <a:srgbClr val="FFFF00"/>
                </a:solidFill>
                <a:latin typeface="Arial"/>
                <a:cs typeface="Arial"/>
              </a:rPr>
              <a:t>September</a:t>
            </a:r>
            <a:endParaRPr lang="en-US" sz="2000" dirty="0">
              <a:solidFill>
                <a:srgbClr val="FFFF00"/>
              </a:solidFill>
              <a:latin typeface="Arial"/>
              <a:cs typeface="Arial"/>
            </a:endParaRPr>
          </a:p>
        </p:txBody>
      </p:sp>
    </p:spTree>
    <p:extLst>
      <p:ext uri="{BB962C8B-B14F-4D97-AF65-F5344CB8AC3E}">
        <p14:creationId xmlns:p14="http://schemas.microsoft.com/office/powerpoint/2010/main" val="3135495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atin typeface="Arial"/>
                <a:cs typeface="Arial"/>
              </a:rPr>
              <a:t>Development Process</a:t>
            </a:r>
            <a:endParaRPr lang="en-US" b="1" dirty="0">
              <a:latin typeface="Arial"/>
              <a:cs typeface="Arial"/>
            </a:endParaRPr>
          </a:p>
        </p:txBody>
      </p:sp>
      <p:sp>
        <p:nvSpPr>
          <p:cNvPr id="3" name="Content Placeholder 2"/>
          <p:cNvSpPr>
            <a:spLocks noGrp="1"/>
          </p:cNvSpPr>
          <p:nvPr>
            <p:ph idx="1"/>
          </p:nvPr>
        </p:nvSpPr>
        <p:spPr>
          <a:xfrm>
            <a:off x="685800" y="1350436"/>
            <a:ext cx="8244025" cy="5260656"/>
          </a:xfrm>
        </p:spPr>
        <p:txBody>
          <a:bodyPr>
            <a:normAutofit/>
          </a:bodyPr>
          <a:lstStyle/>
          <a:p>
            <a:r>
              <a:rPr lang="en-US" dirty="0" smtClean="0">
                <a:latin typeface="Arial"/>
                <a:cs typeface="Arial"/>
              </a:rPr>
              <a:t>Consists of 4 phases:</a:t>
            </a:r>
          </a:p>
          <a:p>
            <a:pPr lvl="1"/>
            <a:r>
              <a:rPr lang="en-US" dirty="0" smtClean="0">
                <a:latin typeface="Arial"/>
                <a:cs typeface="Arial"/>
              </a:rPr>
              <a:t>Inception</a:t>
            </a:r>
          </a:p>
          <a:p>
            <a:pPr lvl="1"/>
            <a:r>
              <a:rPr lang="en-US" dirty="0" smtClean="0">
                <a:latin typeface="Arial"/>
                <a:cs typeface="Arial"/>
              </a:rPr>
              <a:t>Elaboration</a:t>
            </a:r>
          </a:p>
          <a:p>
            <a:pPr lvl="1"/>
            <a:r>
              <a:rPr lang="en-US" dirty="0" smtClean="0">
                <a:latin typeface="Arial"/>
                <a:cs typeface="Arial"/>
              </a:rPr>
              <a:t>Construction</a:t>
            </a:r>
          </a:p>
          <a:p>
            <a:pPr lvl="1"/>
            <a:r>
              <a:rPr lang="en-US" dirty="0" smtClean="0">
                <a:latin typeface="Arial"/>
                <a:cs typeface="Arial"/>
              </a:rPr>
              <a:t>Transition</a:t>
            </a:r>
          </a:p>
          <a:p>
            <a:r>
              <a:rPr lang="en-US" dirty="0" smtClean="0">
                <a:latin typeface="Arial"/>
                <a:cs typeface="Arial"/>
              </a:rPr>
              <a:t>Construction and Transition phase: 9 2-week iterations from August to end-November </a:t>
            </a:r>
          </a:p>
          <a:p>
            <a:pPr lvl="1"/>
            <a:r>
              <a:rPr lang="en-US" dirty="0" smtClean="0">
                <a:latin typeface="Arial"/>
                <a:cs typeface="Arial"/>
              </a:rPr>
              <a:t>Each phase consists of features development along with automated testing</a:t>
            </a:r>
          </a:p>
          <a:p>
            <a:pPr lvl="1"/>
            <a:r>
              <a:rPr lang="en-US" dirty="0" smtClean="0">
                <a:latin typeface="Arial"/>
                <a:cs typeface="Arial"/>
              </a:rPr>
              <a:t>Following agile/scrum methodology within each iteration</a:t>
            </a:r>
          </a:p>
          <a:p>
            <a:r>
              <a:rPr lang="en-US" dirty="0" smtClean="0">
                <a:latin typeface="Arial"/>
                <a:cs typeface="Arial"/>
              </a:rPr>
              <a:t>Adherence to fixed milestones and deadlines</a:t>
            </a:r>
          </a:p>
          <a:p>
            <a:r>
              <a:rPr lang="en-US" dirty="0" smtClean="0">
                <a:latin typeface="Arial"/>
                <a:cs typeface="Arial"/>
              </a:rPr>
              <a:t>Schedule: </a:t>
            </a:r>
            <a:r>
              <a:rPr lang="en-US" dirty="0" smtClean="0">
                <a:latin typeface="Arial"/>
                <a:cs typeface="Arial"/>
                <a:hlinkClick r:id="rId3" action="ppaction://hlinkfile"/>
              </a:rPr>
              <a:t>Project Timeline.xlsx</a:t>
            </a:r>
            <a:endParaRPr lang="en-US" dirty="0" smtClean="0">
              <a:latin typeface="Arial"/>
              <a:cs typeface="Arial"/>
            </a:endParaRPr>
          </a:p>
        </p:txBody>
      </p:sp>
    </p:spTree>
    <p:extLst>
      <p:ext uri="{BB962C8B-B14F-4D97-AF65-F5344CB8AC3E}">
        <p14:creationId xmlns:p14="http://schemas.microsoft.com/office/powerpoint/2010/main" val="2201945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smtClean="0">
                <a:latin typeface="Arial"/>
                <a:cs typeface="Arial"/>
              </a:rPr>
              <a:t>Development Process</a:t>
            </a:r>
            <a:br>
              <a:rPr lang="en-US" b="1" dirty="0" smtClean="0">
                <a:latin typeface="Arial"/>
                <a:cs typeface="Arial"/>
              </a:rPr>
            </a:br>
            <a:r>
              <a:rPr lang="en-US" sz="2200" b="1" dirty="0" smtClean="0">
                <a:latin typeface="Arial"/>
                <a:cs typeface="Arial"/>
              </a:rPr>
              <a:t>Frequently Asked Questions</a:t>
            </a:r>
            <a:endParaRPr lang="en-US" sz="2200" b="1" dirty="0">
              <a:latin typeface="Arial"/>
              <a:cs typeface="Arial"/>
            </a:endParaRPr>
          </a:p>
        </p:txBody>
      </p:sp>
      <p:sp>
        <p:nvSpPr>
          <p:cNvPr id="3" name="Content Placeholder 2"/>
          <p:cNvSpPr>
            <a:spLocks noGrp="1"/>
          </p:cNvSpPr>
          <p:nvPr>
            <p:ph idx="1"/>
          </p:nvPr>
        </p:nvSpPr>
        <p:spPr>
          <a:xfrm>
            <a:off x="685800" y="1887096"/>
            <a:ext cx="7770813" cy="4683683"/>
          </a:xfrm>
        </p:spPr>
        <p:txBody>
          <a:bodyPr>
            <a:normAutofit/>
          </a:bodyPr>
          <a:lstStyle/>
          <a:p>
            <a:r>
              <a:rPr lang="en-US" dirty="0" smtClean="0">
                <a:latin typeface="Arial"/>
                <a:cs typeface="Arial"/>
              </a:rPr>
              <a:t>If </a:t>
            </a:r>
            <a:r>
              <a:rPr lang="en-US" dirty="0">
                <a:latin typeface="Arial"/>
                <a:cs typeface="Arial"/>
              </a:rPr>
              <a:t>we are doing agile/scrum within each iteration is the </a:t>
            </a:r>
            <a:r>
              <a:rPr lang="en-US" dirty="0" smtClean="0">
                <a:latin typeface="Arial"/>
                <a:cs typeface="Arial"/>
              </a:rPr>
              <a:t>project </a:t>
            </a:r>
            <a:r>
              <a:rPr lang="en-US" dirty="0">
                <a:latin typeface="Arial"/>
                <a:cs typeface="Arial"/>
              </a:rPr>
              <a:t>timeline/schedule really useful</a:t>
            </a:r>
            <a:r>
              <a:rPr lang="en-US" dirty="0" smtClean="0">
                <a:latin typeface="Arial"/>
                <a:cs typeface="Arial"/>
              </a:rPr>
              <a:t>?</a:t>
            </a:r>
          </a:p>
          <a:p>
            <a:pPr lvl="1"/>
            <a:r>
              <a:rPr lang="en-US" dirty="0" smtClean="0">
                <a:latin typeface="Arial"/>
                <a:cs typeface="Arial"/>
              </a:rPr>
              <a:t>Yes. This project still requires us to adhere to certain fixed deadlines, </a:t>
            </a:r>
            <a:r>
              <a:rPr lang="en-US" dirty="0" err="1" smtClean="0">
                <a:latin typeface="Arial"/>
                <a:cs typeface="Arial"/>
              </a:rPr>
              <a:t>eg</a:t>
            </a:r>
            <a:r>
              <a:rPr lang="en-US" dirty="0" smtClean="0">
                <a:latin typeface="Arial"/>
                <a:cs typeface="Arial"/>
              </a:rPr>
              <a:t>: UAT, Mid-Term and Final Presentation, etc., hence the schedule will be our guideline to meet all these milestones. </a:t>
            </a:r>
          </a:p>
          <a:p>
            <a:r>
              <a:rPr lang="en-US" dirty="0" smtClean="0">
                <a:latin typeface="Arial"/>
                <a:cs typeface="Arial"/>
              </a:rPr>
              <a:t>Which parts of your process are fixed and which parts are fluid?</a:t>
            </a:r>
          </a:p>
          <a:p>
            <a:pPr lvl="1"/>
            <a:r>
              <a:rPr lang="en-US" dirty="0" smtClean="0">
                <a:latin typeface="Arial"/>
                <a:cs typeface="Arial"/>
              </a:rPr>
              <a:t>The phases and milestones (UAT, </a:t>
            </a:r>
            <a:r>
              <a:rPr lang="en-US" dirty="0" err="1" smtClean="0">
                <a:latin typeface="Arial"/>
                <a:cs typeface="Arial"/>
              </a:rPr>
              <a:t>etc</a:t>
            </a:r>
            <a:r>
              <a:rPr lang="en-US" dirty="0" smtClean="0">
                <a:latin typeface="Arial"/>
                <a:cs typeface="Arial"/>
              </a:rPr>
              <a:t>) are fixed, but the feature set is fluid. In other words, we will have a build suitable for UAT or Final Presentation, but the feature set of these builds are subject to change.</a:t>
            </a:r>
          </a:p>
        </p:txBody>
      </p:sp>
    </p:spTree>
    <p:extLst>
      <p:ext uri="{BB962C8B-B14F-4D97-AF65-F5344CB8AC3E}">
        <p14:creationId xmlns:p14="http://schemas.microsoft.com/office/powerpoint/2010/main" val="38653090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Stuff we are using?</a:t>
            </a:r>
            <a:endParaRPr lang="en-US" sz="4300" b="1" dirty="0">
              <a:latin typeface="Arial"/>
              <a:cs typeface="Arial"/>
            </a:endParaRPr>
          </a:p>
        </p:txBody>
      </p:sp>
      <p:sp>
        <p:nvSpPr>
          <p:cNvPr id="3" name="Content Placeholder 2"/>
          <p:cNvSpPr>
            <a:spLocks noGrp="1"/>
          </p:cNvSpPr>
          <p:nvPr>
            <p:ph idx="1"/>
          </p:nvPr>
        </p:nvSpPr>
        <p:spPr/>
        <p:txBody>
          <a:bodyPr/>
          <a:lstStyle/>
          <a:p>
            <a:r>
              <a:rPr lang="en-US" dirty="0" err="1" smtClean="0">
                <a:latin typeface="Arial"/>
                <a:cs typeface="Arial"/>
              </a:rPr>
              <a:t>Xcode</a:t>
            </a:r>
            <a:r>
              <a:rPr lang="en-US" dirty="0" smtClean="0">
                <a:latin typeface="Arial"/>
                <a:cs typeface="Arial"/>
              </a:rPr>
              <a:t> 4 for development and unit testing</a:t>
            </a:r>
          </a:p>
          <a:p>
            <a:r>
              <a:rPr lang="en-US" dirty="0" smtClean="0">
                <a:latin typeface="Arial"/>
                <a:cs typeface="Arial"/>
              </a:rPr>
              <a:t>Pivotal Tracker for agile/scrum project management and bug tracking</a:t>
            </a:r>
          </a:p>
          <a:p>
            <a:pPr lvl="1"/>
            <a:r>
              <a:rPr lang="en-US" dirty="0" smtClean="0">
                <a:latin typeface="Arial"/>
                <a:cs typeface="Arial"/>
              </a:rPr>
              <a:t>Metrics provider as well</a:t>
            </a:r>
          </a:p>
          <a:p>
            <a:r>
              <a:rPr lang="en-US" dirty="0" err="1" smtClean="0">
                <a:latin typeface="Arial"/>
                <a:cs typeface="Arial"/>
              </a:rPr>
              <a:t>Git</a:t>
            </a:r>
            <a:r>
              <a:rPr lang="en-US" dirty="0" smtClean="0">
                <a:latin typeface="Arial"/>
                <a:cs typeface="Arial"/>
              </a:rPr>
              <a:t>/</a:t>
            </a:r>
            <a:r>
              <a:rPr lang="en-US" dirty="0" err="1" smtClean="0">
                <a:latin typeface="Arial"/>
                <a:cs typeface="Arial"/>
              </a:rPr>
              <a:t>Github</a:t>
            </a:r>
            <a:r>
              <a:rPr lang="en-US" dirty="0" smtClean="0">
                <a:latin typeface="Arial"/>
                <a:cs typeface="Arial"/>
              </a:rPr>
              <a:t> for version control</a:t>
            </a:r>
          </a:p>
          <a:p>
            <a:endParaRPr lang="en-US" dirty="0">
              <a:latin typeface="Arial"/>
              <a:cs typeface="Arial"/>
            </a:endParaRPr>
          </a:p>
        </p:txBody>
      </p:sp>
    </p:spTree>
    <p:extLst>
      <p:ext uri="{BB962C8B-B14F-4D97-AF65-F5344CB8AC3E}">
        <p14:creationId xmlns:p14="http://schemas.microsoft.com/office/powerpoint/2010/main" val="1717810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atin typeface="Arial"/>
                <a:cs typeface="Arial"/>
              </a:rPr>
              <a:t>Metrics</a:t>
            </a:r>
            <a:endParaRPr lang="en-US" b="1" dirty="0">
              <a:latin typeface="Arial"/>
              <a:cs typeface="Arial"/>
            </a:endParaRPr>
          </a:p>
        </p:txBody>
      </p:sp>
      <p:sp>
        <p:nvSpPr>
          <p:cNvPr id="3" name="Content Placeholder 2"/>
          <p:cNvSpPr>
            <a:spLocks noGrp="1"/>
          </p:cNvSpPr>
          <p:nvPr>
            <p:ph idx="1"/>
          </p:nvPr>
        </p:nvSpPr>
        <p:spPr/>
        <p:txBody>
          <a:bodyPr>
            <a:normAutofit/>
          </a:bodyPr>
          <a:lstStyle/>
          <a:p>
            <a:r>
              <a:rPr lang="en-US" sz="3600" dirty="0" smtClean="0">
                <a:latin typeface="Arial"/>
                <a:cs typeface="Arial"/>
              </a:rPr>
              <a:t>Velocity Metric</a:t>
            </a:r>
          </a:p>
          <a:p>
            <a:r>
              <a:rPr lang="en-US" sz="3600" dirty="0" smtClean="0">
                <a:latin typeface="Arial"/>
                <a:cs typeface="Arial"/>
              </a:rPr>
              <a:t>Bug Metric</a:t>
            </a:r>
            <a:endParaRPr lang="en-US" sz="3600" dirty="0">
              <a:latin typeface="Arial"/>
              <a:cs typeface="Arial"/>
            </a:endParaRPr>
          </a:p>
        </p:txBody>
      </p:sp>
    </p:spTree>
    <p:extLst>
      <p:ext uri="{BB962C8B-B14F-4D97-AF65-F5344CB8AC3E}">
        <p14:creationId xmlns:p14="http://schemas.microsoft.com/office/powerpoint/2010/main" val="1542779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934952"/>
            <a:ext cx="7770813" cy="4313336"/>
          </a:xfrm>
        </p:spPr>
        <p:txBody>
          <a:bodyPr>
            <a:normAutofit/>
          </a:bodyPr>
          <a:lstStyle/>
          <a:p>
            <a:r>
              <a:rPr lang="en-US" sz="2400" dirty="0" smtClean="0">
                <a:latin typeface="Arial"/>
                <a:cs typeface="Arial"/>
              </a:rPr>
              <a:t>Point is assigned to each feature/story in Pivotal Tracker</a:t>
            </a:r>
          </a:p>
          <a:p>
            <a:r>
              <a:rPr lang="en-US" sz="2400" dirty="0" smtClean="0">
                <a:latin typeface="Arial"/>
                <a:cs typeface="Arial"/>
              </a:rPr>
              <a:t>Linear (0, 1, 2, 3)</a:t>
            </a:r>
          </a:p>
          <a:p>
            <a:pPr lvl="1"/>
            <a:r>
              <a:rPr lang="en-US" sz="2400" dirty="0" smtClean="0">
                <a:latin typeface="Arial"/>
                <a:cs typeface="Arial"/>
              </a:rPr>
              <a:t>Assigning points based on relative difficulty of completing this particular feature, </a:t>
            </a:r>
            <a:r>
              <a:rPr lang="en-US" sz="2400" dirty="0" err="1" smtClean="0">
                <a:latin typeface="Arial"/>
                <a:cs typeface="Arial"/>
              </a:rPr>
              <a:t>eg</a:t>
            </a:r>
            <a:r>
              <a:rPr lang="en-US" sz="2400" dirty="0" smtClean="0">
                <a:latin typeface="Arial"/>
                <a:cs typeface="Arial"/>
              </a:rPr>
              <a:t>: amount of effort and time involved</a:t>
            </a:r>
          </a:p>
          <a:p>
            <a:r>
              <a:rPr lang="en-US" sz="2400" dirty="0" smtClean="0">
                <a:latin typeface="Arial"/>
                <a:cs typeface="Arial"/>
              </a:rPr>
              <a:t>Provides the ability to estimate how many features can be completed within one iteration, taking into account the difficulty level of each item</a:t>
            </a:r>
            <a:endParaRPr lang="en-US" sz="2400" dirty="0">
              <a:latin typeface="Arial"/>
              <a:cs typeface="Arial"/>
            </a:endParaRPr>
          </a:p>
        </p:txBody>
      </p:sp>
      <p:sp>
        <p:nvSpPr>
          <p:cNvPr id="5" name="Title 1"/>
          <p:cNvSpPr txBox="1">
            <a:spLocks/>
          </p:cNvSpPr>
          <p:nvPr/>
        </p:nvSpPr>
        <p:spPr>
          <a:xfrm>
            <a:off x="524536" y="181491"/>
            <a:ext cx="7770813" cy="1429871"/>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r>
              <a:rPr lang="en-US" sz="4300" b="1" dirty="0" smtClean="0">
                <a:latin typeface="Arial"/>
                <a:cs typeface="Arial"/>
              </a:rPr>
              <a:t>Velocity Metric</a:t>
            </a:r>
          </a:p>
          <a:p>
            <a:pPr algn="l"/>
            <a:r>
              <a:rPr lang="en-US" sz="2000" b="1" dirty="0" smtClean="0">
                <a:latin typeface="Arial"/>
                <a:cs typeface="Arial"/>
              </a:rPr>
              <a:t>Point Scales (generated from Pivotal Tracker)</a:t>
            </a:r>
            <a:endParaRPr lang="en-US" sz="2000" b="1" dirty="0">
              <a:latin typeface="Arial"/>
              <a:cs typeface="Arial"/>
            </a:endParaRPr>
          </a:p>
        </p:txBody>
      </p:sp>
    </p:spTree>
    <p:extLst>
      <p:ext uri="{BB962C8B-B14F-4D97-AF65-F5344CB8AC3E}">
        <p14:creationId xmlns:p14="http://schemas.microsoft.com/office/powerpoint/2010/main" val="7132583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a:r>
              <a:rPr lang="en-US" b="1" dirty="0" smtClean="0">
                <a:latin typeface="Arial"/>
                <a:cs typeface="Arial"/>
              </a:rPr>
              <a:t>Agenda</a:t>
            </a:r>
            <a:endParaRPr lang="en-US" b="1" dirty="0">
              <a:latin typeface="Arial"/>
              <a:cs typeface="Arial"/>
            </a:endParaRPr>
          </a:p>
        </p:txBody>
      </p:sp>
      <p:sp>
        <p:nvSpPr>
          <p:cNvPr id="8" name="Content Placeholder 7"/>
          <p:cNvSpPr>
            <a:spLocks noGrp="1"/>
          </p:cNvSpPr>
          <p:nvPr>
            <p:ph idx="1"/>
          </p:nvPr>
        </p:nvSpPr>
        <p:spPr/>
        <p:txBody>
          <a:bodyPr>
            <a:normAutofit/>
          </a:bodyPr>
          <a:lstStyle/>
          <a:p>
            <a:r>
              <a:rPr lang="en-US" dirty="0" smtClean="0">
                <a:latin typeface="Arial"/>
                <a:cs typeface="Arial"/>
              </a:rPr>
              <a:t>Team </a:t>
            </a:r>
            <a:r>
              <a:rPr lang="en-US" dirty="0" err="1" smtClean="0">
                <a:latin typeface="Arial"/>
                <a:cs typeface="Arial"/>
              </a:rPr>
              <a:t>Boomz</a:t>
            </a:r>
            <a:endParaRPr lang="en-US" dirty="0" smtClean="0">
              <a:latin typeface="Arial"/>
              <a:cs typeface="Arial"/>
            </a:endParaRPr>
          </a:p>
          <a:p>
            <a:r>
              <a:rPr lang="en-US" dirty="0" smtClean="0">
                <a:latin typeface="Arial"/>
                <a:cs typeface="Arial"/>
              </a:rPr>
              <a:t>Project Overview</a:t>
            </a:r>
          </a:p>
          <a:p>
            <a:pPr lvl="1"/>
            <a:r>
              <a:rPr lang="en-US" dirty="0" smtClean="0">
                <a:latin typeface="Arial"/>
                <a:cs typeface="Arial"/>
              </a:rPr>
              <a:t>Features</a:t>
            </a:r>
          </a:p>
          <a:p>
            <a:pPr lvl="1"/>
            <a:r>
              <a:rPr lang="en-US" dirty="0" smtClean="0">
                <a:latin typeface="Arial"/>
                <a:cs typeface="Arial"/>
              </a:rPr>
              <a:t>Prototype Demo</a:t>
            </a:r>
          </a:p>
          <a:p>
            <a:r>
              <a:rPr lang="en-US" dirty="0" smtClean="0">
                <a:latin typeface="Arial"/>
                <a:cs typeface="Arial"/>
              </a:rPr>
              <a:t>Project Management</a:t>
            </a:r>
          </a:p>
          <a:p>
            <a:pPr lvl="1"/>
            <a:r>
              <a:rPr lang="en-US" dirty="0" smtClean="0">
                <a:latin typeface="Arial"/>
                <a:cs typeface="Arial"/>
              </a:rPr>
              <a:t>Development Process</a:t>
            </a:r>
          </a:p>
          <a:p>
            <a:pPr lvl="1"/>
            <a:r>
              <a:rPr lang="en-US" dirty="0" smtClean="0">
                <a:latin typeface="Arial"/>
                <a:cs typeface="Arial"/>
              </a:rPr>
              <a:t>Schedule</a:t>
            </a:r>
            <a:endParaRPr lang="en-US" dirty="0">
              <a:latin typeface="Arial"/>
              <a:cs typeface="Arial"/>
            </a:endParaRPr>
          </a:p>
          <a:p>
            <a:pPr lvl="1"/>
            <a:r>
              <a:rPr lang="en-US" dirty="0" smtClean="0">
                <a:latin typeface="Arial"/>
                <a:cs typeface="Arial"/>
              </a:rPr>
              <a:t>Risk &amp; Mitigation</a:t>
            </a:r>
          </a:p>
          <a:p>
            <a:r>
              <a:rPr lang="en-US" dirty="0" smtClean="0">
                <a:latin typeface="Arial"/>
                <a:cs typeface="Arial"/>
              </a:rPr>
              <a:t>Learning Outcomes</a:t>
            </a:r>
            <a:endParaRPr lang="en-US" dirty="0">
              <a:latin typeface="Arial"/>
              <a:cs typeface="Arial"/>
            </a:endParaRPr>
          </a:p>
        </p:txBody>
      </p:sp>
    </p:spTree>
    <p:extLst>
      <p:ext uri="{BB962C8B-B14F-4D97-AF65-F5344CB8AC3E}">
        <p14:creationId xmlns:p14="http://schemas.microsoft.com/office/powerpoint/2010/main" val="6207727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893543"/>
            <a:ext cx="7770813" cy="3546223"/>
          </a:xfrm>
        </p:spPr>
        <p:txBody>
          <a:bodyPr>
            <a:normAutofit/>
          </a:bodyPr>
          <a:lstStyle/>
          <a:p>
            <a:r>
              <a:rPr lang="en-US" sz="2400" dirty="0">
                <a:latin typeface="Arial"/>
                <a:cs typeface="Arial"/>
              </a:rPr>
              <a:t>E</a:t>
            </a:r>
            <a:r>
              <a:rPr lang="en-US" sz="2400" dirty="0" smtClean="0">
                <a:latin typeface="Arial"/>
                <a:cs typeface="Arial"/>
              </a:rPr>
              <a:t>ach </a:t>
            </a:r>
            <a:r>
              <a:rPr lang="en-US" sz="2400" dirty="0">
                <a:latin typeface="Arial"/>
                <a:cs typeface="Arial"/>
              </a:rPr>
              <a:t>feature is assigned a certain number of points</a:t>
            </a:r>
          </a:p>
          <a:p>
            <a:r>
              <a:rPr lang="en-US" sz="2400" dirty="0" smtClean="0">
                <a:latin typeface="Arial"/>
                <a:cs typeface="Arial"/>
              </a:rPr>
              <a:t>Velocity = Number of points we manage to complete in one iteration</a:t>
            </a:r>
          </a:p>
          <a:p>
            <a:r>
              <a:rPr lang="en-US" sz="2400" dirty="0">
                <a:latin typeface="Arial"/>
                <a:cs typeface="Arial"/>
              </a:rPr>
              <a:t>Based on </a:t>
            </a:r>
            <a:r>
              <a:rPr lang="en-US" sz="2400" dirty="0" smtClean="0">
                <a:latin typeface="Arial"/>
                <a:cs typeface="Arial"/>
              </a:rPr>
              <a:t>the point </a:t>
            </a:r>
            <a:r>
              <a:rPr lang="en-US" sz="2400" dirty="0">
                <a:latin typeface="Arial"/>
                <a:cs typeface="Arial"/>
              </a:rPr>
              <a:t>assigned to each item, X points worth of items will be put in the Current log, where X is the initial velocity. Initial velocity can be set for Iteration 1, subsequently X is based on the previous iteration’s velocity. </a:t>
            </a:r>
          </a:p>
          <a:p>
            <a:pPr marL="0" indent="0">
              <a:buNone/>
            </a:pPr>
            <a:endParaRPr lang="en-US" sz="2400" dirty="0" smtClean="0">
              <a:latin typeface="Arial"/>
              <a:cs typeface="Arial"/>
            </a:endParaRPr>
          </a:p>
          <a:p>
            <a:endParaRPr lang="en-US" sz="2400" dirty="0">
              <a:latin typeface="Arial"/>
              <a:cs typeface="Arial"/>
            </a:endParaRPr>
          </a:p>
        </p:txBody>
      </p:sp>
      <p:sp>
        <p:nvSpPr>
          <p:cNvPr id="5" name="Title 1"/>
          <p:cNvSpPr txBox="1">
            <a:spLocks/>
          </p:cNvSpPr>
          <p:nvPr/>
        </p:nvSpPr>
        <p:spPr>
          <a:xfrm>
            <a:off x="524536" y="181491"/>
            <a:ext cx="7770813" cy="1429871"/>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r>
              <a:rPr lang="en-US" sz="4300" b="1" dirty="0" smtClean="0">
                <a:latin typeface="Arial"/>
                <a:cs typeface="Arial"/>
              </a:rPr>
              <a:t>Velocity Metric</a:t>
            </a:r>
          </a:p>
          <a:p>
            <a:pPr algn="l"/>
            <a:r>
              <a:rPr lang="en-US" sz="2000" b="1" dirty="0" smtClean="0">
                <a:latin typeface="Arial"/>
                <a:cs typeface="Arial"/>
              </a:rPr>
              <a:t>Velocity Calculation</a:t>
            </a:r>
            <a:endParaRPr lang="en-US" sz="2000" b="1" dirty="0">
              <a:latin typeface="Arial"/>
              <a:cs typeface="Arial"/>
            </a:endParaRPr>
          </a:p>
        </p:txBody>
      </p:sp>
    </p:spTree>
    <p:extLst>
      <p:ext uri="{BB962C8B-B14F-4D97-AF65-F5344CB8AC3E}">
        <p14:creationId xmlns:p14="http://schemas.microsoft.com/office/powerpoint/2010/main" val="4681983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626" y="1792766"/>
            <a:ext cx="8224308" cy="630174"/>
          </a:xfrm>
        </p:spPr>
        <p:txBody>
          <a:bodyPr>
            <a:noAutofit/>
          </a:bodyPr>
          <a:lstStyle/>
          <a:p>
            <a:pPr marL="0" indent="0" algn="ctr">
              <a:buNone/>
            </a:pPr>
            <a:r>
              <a:rPr lang="en-US" b="1" dirty="0" smtClean="0">
                <a:latin typeface="Arial"/>
                <a:cs typeface="Arial"/>
              </a:rPr>
              <a:t>Optimum Velocity = Number of planned features for this FYP / Number of Iterations</a:t>
            </a:r>
            <a:endParaRPr lang="en-US" b="1" dirty="0">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3528019250"/>
              </p:ext>
            </p:extLst>
          </p:nvPr>
        </p:nvGraphicFramePr>
        <p:xfrm>
          <a:off x="685799" y="2967145"/>
          <a:ext cx="7770813" cy="3413760"/>
        </p:xfrm>
        <a:graphic>
          <a:graphicData uri="http://schemas.openxmlformats.org/drawingml/2006/table">
            <a:tbl>
              <a:tblPr firstRow="1" bandRow="1">
                <a:tableStyleId>{8EC20E35-A176-4012-BC5E-935CFFF8708E}</a:tableStyleId>
              </a:tblPr>
              <a:tblGrid>
                <a:gridCol w="3031532"/>
                <a:gridCol w="4739281"/>
              </a:tblGrid>
              <a:tr h="370840">
                <a:tc>
                  <a:txBody>
                    <a:bodyPr/>
                    <a:lstStyle/>
                    <a:p>
                      <a:r>
                        <a:rPr lang="en-US" sz="2000" dirty="0" smtClean="0">
                          <a:latin typeface="Arial"/>
                          <a:cs typeface="Arial"/>
                        </a:rPr>
                        <a:t>Velocity</a:t>
                      </a:r>
                      <a:endParaRPr lang="en-US" sz="2000" dirty="0">
                        <a:latin typeface="Arial"/>
                        <a:cs typeface="Arial"/>
                      </a:endParaRPr>
                    </a:p>
                  </a:txBody>
                  <a:tcPr/>
                </a:tc>
                <a:tc>
                  <a:txBody>
                    <a:bodyPr/>
                    <a:lstStyle/>
                    <a:p>
                      <a:r>
                        <a:rPr lang="en-US" sz="2000" b="1" dirty="0" smtClean="0">
                          <a:latin typeface="Arial"/>
                          <a:cs typeface="Arial"/>
                        </a:rPr>
                        <a:t>Actions Taken</a:t>
                      </a:r>
                      <a:endParaRPr lang="en-US" sz="2000" b="1" dirty="0">
                        <a:latin typeface="Arial"/>
                        <a:cs typeface="Arial"/>
                      </a:endParaRPr>
                    </a:p>
                  </a:txBody>
                  <a:tcPr/>
                </a:tc>
              </a:tr>
              <a:tr h="370840">
                <a:tc>
                  <a:txBody>
                    <a:bodyPr/>
                    <a:lstStyle/>
                    <a:p>
                      <a:r>
                        <a:rPr lang="en-US" sz="2000" dirty="0" smtClean="0">
                          <a:latin typeface="Arial"/>
                          <a:cs typeface="Arial"/>
                        </a:rPr>
                        <a:t>Actual</a:t>
                      </a:r>
                      <a:r>
                        <a:rPr lang="en-US" sz="2000" baseline="0" dirty="0" smtClean="0">
                          <a:latin typeface="Arial"/>
                          <a:cs typeface="Arial"/>
                        </a:rPr>
                        <a:t> &gt; Optimum</a:t>
                      </a:r>
                      <a:endParaRPr lang="en-US" sz="2000" b="0" dirty="0">
                        <a:latin typeface="Arial"/>
                        <a:cs typeface="Arial"/>
                      </a:endParaRPr>
                    </a:p>
                  </a:txBody>
                  <a:tcPr/>
                </a:tc>
                <a:tc>
                  <a:txBody>
                    <a:bodyPr/>
                    <a:lstStyle/>
                    <a:p>
                      <a:r>
                        <a:rPr lang="en-US" sz="2000" b="0" dirty="0" smtClean="0">
                          <a:latin typeface="Arial"/>
                          <a:cs typeface="Arial"/>
                        </a:rPr>
                        <a:t>Aim</a:t>
                      </a:r>
                      <a:r>
                        <a:rPr lang="en-US" sz="2000" b="0" baseline="0" dirty="0" smtClean="0">
                          <a:latin typeface="Arial"/>
                          <a:cs typeface="Arial"/>
                        </a:rPr>
                        <a:t> to complete 120% by doing more features that initially do not belong to the prioritized list </a:t>
                      </a:r>
                      <a:endParaRPr lang="en-US" sz="2000" b="0" dirty="0">
                        <a:latin typeface="Arial"/>
                        <a:cs typeface="Arial"/>
                      </a:endParaRPr>
                    </a:p>
                  </a:txBody>
                  <a:tcPr/>
                </a:tc>
              </a:tr>
              <a:tr h="370840">
                <a:tc>
                  <a:txBody>
                    <a:bodyPr/>
                    <a:lstStyle/>
                    <a:p>
                      <a:r>
                        <a:rPr lang="en-US" sz="2000" dirty="0" smtClean="0">
                          <a:latin typeface="Arial"/>
                          <a:cs typeface="Arial"/>
                        </a:rPr>
                        <a:t>Actual = Optimum</a:t>
                      </a:r>
                      <a:endParaRPr lang="en-US" sz="2000" b="0" dirty="0">
                        <a:latin typeface="Arial"/>
                        <a:cs typeface="Arial"/>
                      </a:endParaRPr>
                    </a:p>
                  </a:txBody>
                  <a:tcPr/>
                </a:tc>
                <a:tc>
                  <a:txBody>
                    <a:bodyPr/>
                    <a:lstStyle/>
                    <a:p>
                      <a:r>
                        <a:rPr lang="en-US" sz="2000" b="0" dirty="0" smtClean="0">
                          <a:latin typeface="Arial"/>
                          <a:cs typeface="Arial"/>
                        </a:rPr>
                        <a:t>Aim to complete</a:t>
                      </a:r>
                      <a:r>
                        <a:rPr lang="en-US" sz="2000" b="0" baseline="0" dirty="0" smtClean="0">
                          <a:latin typeface="Arial"/>
                          <a:cs typeface="Arial"/>
                        </a:rPr>
                        <a:t> all features listed as prioritized by end of FYP</a:t>
                      </a:r>
                      <a:endParaRPr lang="en-US" sz="2000" b="0" dirty="0">
                        <a:latin typeface="Arial"/>
                        <a:cs typeface="Arial"/>
                      </a:endParaRPr>
                    </a:p>
                  </a:txBody>
                  <a:tcPr/>
                </a:tc>
              </a:tr>
              <a:tr h="370840">
                <a:tc>
                  <a:txBody>
                    <a:bodyPr/>
                    <a:lstStyle/>
                    <a:p>
                      <a:r>
                        <a:rPr lang="en-US" sz="2000" dirty="0" smtClean="0">
                          <a:latin typeface="Arial"/>
                          <a:cs typeface="Arial"/>
                        </a:rPr>
                        <a:t>Actual &lt; Optimum</a:t>
                      </a:r>
                      <a:endParaRPr lang="en-US" sz="2000" b="0" dirty="0">
                        <a:latin typeface="Arial"/>
                        <a:cs typeface="Arial"/>
                      </a:endParaRPr>
                    </a:p>
                  </a:txBody>
                  <a:tcPr/>
                </a:tc>
                <a:tc>
                  <a:txBody>
                    <a:bodyPr/>
                    <a:lstStyle/>
                    <a:p>
                      <a:r>
                        <a:rPr lang="en-US" sz="2000" b="0" dirty="0" smtClean="0">
                          <a:latin typeface="Arial"/>
                          <a:cs typeface="Arial"/>
                        </a:rPr>
                        <a:t>Some</a:t>
                      </a:r>
                      <a:r>
                        <a:rPr lang="en-US" sz="2000" b="0" baseline="0" dirty="0" smtClean="0">
                          <a:latin typeface="Arial"/>
                          <a:cs typeface="Arial"/>
                        </a:rPr>
                        <a:t> features that are less prioritized will not be completed within FYP time frame – this has been communicated with the Client</a:t>
                      </a:r>
                    </a:p>
                  </a:txBody>
                  <a:tcPr/>
                </a:tc>
              </a:tr>
            </a:tbl>
          </a:graphicData>
        </a:graphic>
      </p:graphicFrame>
      <p:sp>
        <p:nvSpPr>
          <p:cNvPr id="5" name="Title 1"/>
          <p:cNvSpPr txBox="1">
            <a:spLocks/>
          </p:cNvSpPr>
          <p:nvPr/>
        </p:nvSpPr>
        <p:spPr>
          <a:xfrm>
            <a:off x="676936" y="333891"/>
            <a:ext cx="7770813" cy="1429871"/>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r>
              <a:rPr lang="en-US" sz="4300" b="1" dirty="0" smtClean="0">
                <a:latin typeface="Arial"/>
                <a:cs typeface="Arial"/>
              </a:rPr>
              <a:t>Velocity Metric</a:t>
            </a:r>
          </a:p>
          <a:p>
            <a:pPr algn="l"/>
            <a:r>
              <a:rPr lang="en-US" sz="2000" b="1" dirty="0" smtClean="0">
                <a:latin typeface="Arial"/>
                <a:cs typeface="Arial"/>
              </a:rPr>
              <a:t>Velocity – Action Guidelines</a:t>
            </a:r>
            <a:endParaRPr lang="en-US" sz="2000" b="1" dirty="0">
              <a:latin typeface="Arial"/>
              <a:cs typeface="Arial"/>
            </a:endParaRPr>
          </a:p>
        </p:txBody>
      </p:sp>
    </p:spTree>
    <p:extLst>
      <p:ext uri="{BB962C8B-B14F-4D97-AF65-F5344CB8AC3E}">
        <p14:creationId xmlns:p14="http://schemas.microsoft.com/office/powerpoint/2010/main" val="4906081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010" y="121023"/>
            <a:ext cx="7770813" cy="1429871"/>
          </a:xfrm>
        </p:spPr>
        <p:txBody>
          <a:bodyPr>
            <a:normAutofit/>
          </a:bodyPr>
          <a:lstStyle/>
          <a:p>
            <a:pPr algn="l"/>
            <a:r>
              <a:rPr lang="en-US" sz="4300" b="1" dirty="0" smtClean="0">
                <a:latin typeface="Arial"/>
                <a:cs typeface="Arial"/>
              </a:rPr>
              <a:t>Bug Metric</a:t>
            </a:r>
            <a:br>
              <a:rPr lang="en-US" sz="4300" b="1" dirty="0" smtClean="0">
                <a:latin typeface="Arial"/>
                <a:cs typeface="Arial"/>
              </a:rPr>
            </a:br>
            <a:r>
              <a:rPr lang="en-US" sz="2000" b="1" dirty="0" smtClean="0">
                <a:latin typeface="Arial"/>
                <a:cs typeface="Arial"/>
              </a:rPr>
              <a:t>Bug Severity Guidelines </a:t>
            </a:r>
            <a:endParaRPr lang="en-US" sz="2400" b="1" dirty="0">
              <a:latin typeface="Arial"/>
              <a:cs typeface="Aria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3839184"/>
              </p:ext>
            </p:extLst>
          </p:nvPr>
        </p:nvGraphicFramePr>
        <p:xfrm>
          <a:off x="685800" y="1868488"/>
          <a:ext cx="7770814" cy="3944620"/>
        </p:xfrm>
        <a:graphic>
          <a:graphicData uri="http://schemas.openxmlformats.org/drawingml/2006/table">
            <a:tbl>
              <a:tblPr firstRow="1" bandRow="1">
                <a:tableStyleId>{073A0DAA-6AF3-43AB-8588-CEC1D06C72B9}</a:tableStyleId>
              </a:tblPr>
              <a:tblGrid>
                <a:gridCol w="1067913"/>
                <a:gridCol w="6702901"/>
              </a:tblGrid>
              <a:tr h="370840">
                <a:tc>
                  <a:txBody>
                    <a:bodyPr/>
                    <a:lstStyle/>
                    <a:p>
                      <a:r>
                        <a:rPr lang="en-US" sz="2000" dirty="0" smtClean="0">
                          <a:latin typeface="Arial"/>
                          <a:cs typeface="Arial"/>
                        </a:rPr>
                        <a:t>Point</a:t>
                      </a:r>
                      <a:endParaRPr lang="en-US" sz="2000" dirty="0">
                        <a:latin typeface="Arial"/>
                        <a:cs typeface="Arial"/>
                      </a:endParaRPr>
                    </a:p>
                  </a:txBody>
                  <a:tcPr/>
                </a:tc>
                <a:tc>
                  <a:txBody>
                    <a:bodyPr/>
                    <a:lstStyle/>
                    <a:p>
                      <a:r>
                        <a:rPr lang="en-US" sz="2000" dirty="0" smtClean="0">
                          <a:latin typeface="Arial"/>
                          <a:cs typeface="Arial"/>
                        </a:rPr>
                        <a:t>Description</a:t>
                      </a:r>
                      <a:endParaRPr lang="en-US" sz="2000" dirty="0">
                        <a:latin typeface="Arial"/>
                        <a:cs typeface="Arial"/>
                      </a:endParaRPr>
                    </a:p>
                  </a:txBody>
                  <a:tcPr/>
                </a:tc>
              </a:tr>
              <a:tr h="370840">
                <a:tc>
                  <a:txBody>
                    <a:bodyPr/>
                    <a:lstStyle/>
                    <a:p>
                      <a:pPr algn="ctr"/>
                      <a:r>
                        <a:rPr lang="en-US" sz="2000" dirty="0" smtClean="0">
                          <a:latin typeface="Arial"/>
                          <a:cs typeface="Arial"/>
                        </a:rPr>
                        <a:t>1</a:t>
                      </a:r>
                      <a:endParaRPr lang="en-US" sz="2000" dirty="0">
                        <a:latin typeface="Arial"/>
                        <a:cs typeface="Arial"/>
                      </a:endParaRPr>
                    </a:p>
                  </a:txBody>
                  <a:tcPr/>
                </a:tc>
                <a:tc>
                  <a:txBody>
                    <a:bodyPr/>
                    <a:lstStyle/>
                    <a:p>
                      <a:pPr marL="80963" lvl="0" indent="0" algn="l" fontAlgn="b"/>
                      <a:r>
                        <a:rPr lang="en-US" sz="2000" b="1" i="0" u="none" strike="noStrike" dirty="0" smtClean="0">
                          <a:effectLst/>
                          <a:latin typeface="Arial"/>
                        </a:rPr>
                        <a:t>Low</a:t>
                      </a:r>
                      <a:r>
                        <a:rPr lang="en-US" sz="2000" b="1" i="0" u="none" strike="noStrike" baseline="0" dirty="0" smtClean="0">
                          <a:effectLst/>
                          <a:latin typeface="Arial"/>
                        </a:rPr>
                        <a:t> Impact</a:t>
                      </a:r>
                      <a:endParaRPr lang="en-US" sz="2000" b="1" i="0" u="none" strike="noStrike" dirty="0" smtClean="0">
                        <a:effectLst/>
                        <a:latin typeface="Arial"/>
                      </a:endParaRPr>
                    </a:p>
                    <a:p>
                      <a:pPr marL="80963" lvl="0" indent="0" algn="l" fontAlgn="b"/>
                      <a:r>
                        <a:rPr lang="en-US" sz="2000" b="0" i="0" u="none" strike="noStrike" dirty="0" smtClean="0">
                          <a:effectLst/>
                          <a:latin typeface="Arial"/>
                        </a:rPr>
                        <a:t>Minor </a:t>
                      </a:r>
                      <a:r>
                        <a:rPr lang="en-US" sz="2000" b="0" i="0" u="none" strike="noStrike" dirty="0">
                          <a:effectLst/>
                          <a:latin typeface="Arial"/>
                        </a:rPr>
                        <a:t>bugs like spelling errors and small user interface alignment issues that do not affect the execution of any use case. Unimportant.</a:t>
                      </a:r>
                    </a:p>
                  </a:txBody>
                  <a:tcPr marL="12700" marR="12700" marT="12700" marB="0" anchor="b"/>
                </a:tc>
              </a:tr>
              <a:tr h="370840">
                <a:tc>
                  <a:txBody>
                    <a:bodyPr/>
                    <a:lstStyle/>
                    <a:p>
                      <a:pPr algn="ctr"/>
                      <a:r>
                        <a:rPr lang="en-US" sz="2000" dirty="0" smtClean="0">
                          <a:latin typeface="Arial"/>
                          <a:cs typeface="Arial"/>
                        </a:rPr>
                        <a:t>2</a:t>
                      </a:r>
                      <a:endParaRPr lang="en-US" sz="2000"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latin typeface="Arial"/>
                          <a:cs typeface="Arial"/>
                        </a:rPr>
                        <a:t>High Impact</a:t>
                      </a:r>
                    </a:p>
                    <a:p>
                      <a:r>
                        <a:rPr lang="en-US" sz="2000" dirty="0" smtClean="0">
                          <a:latin typeface="Arial"/>
                          <a:cs typeface="Arial"/>
                        </a:rPr>
                        <a:t>The system runs. However, some non-critical functionalities are not working. Bugs that</a:t>
                      </a:r>
                      <a:r>
                        <a:rPr lang="en-US" sz="2000" baseline="0" dirty="0" smtClean="0">
                          <a:latin typeface="Arial"/>
                          <a:cs typeface="Arial"/>
                        </a:rPr>
                        <a:t> involve logic.</a:t>
                      </a:r>
                      <a:endParaRPr lang="en-US" sz="2000" dirty="0">
                        <a:latin typeface="Arial"/>
                        <a:cs typeface="Arial"/>
                      </a:endParaRPr>
                    </a:p>
                  </a:txBody>
                  <a:tcPr/>
                </a:tc>
              </a:tr>
              <a:tr h="370840">
                <a:tc>
                  <a:txBody>
                    <a:bodyPr/>
                    <a:lstStyle/>
                    <a:p>
                      <a:pPr algn="ctr"/>
                      <a:r>
                        <a:rPr lang="en-US" sz="2000" dirty="0" smtClean="0">
                          <a:latin typeface="Arial"/>
                          <a:cs typeface="Arial"/>
                        </a:rPr>
                        <a:t>3</a:t>
                      </a:r>
                      <a:endParaRPr lang="en-US" sz="2000"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latin typeface="Arial"/>
                          <a:cs typeface="Arial"/>
                        </a:rPr>
                        <a:t>Critical Impact</a:t>
                      </a:r>
                    </a:p>
                    <a:p>
                      <a:r>
                        <a:rPr lang="en-US" sz="2000" dirty="0" smtClean="0">
                          <a:latin typeface="Arial"/>
                          <a:cs typeface="Arial"/>
                        </a:rPr>
                        <a:t>Bugs that cause the entire application to be down and not usable after a short period of time. We have to fix the bugs to continue.</a:t>
                      </a:r>
                      <a:endParaRPr lang="en-US" sz="2000" dirty="0">
                        <a:latin typeface="Arial"/>
                        <a:cs typeface="Arial"/>
                      </a:endParaRPr>
                    </a:p>
                  </a:txBody>
                  <a:tcPr/>
                </a:tc>
              </a:tr>
            </a:tbl>
          </a:graphicData>
        </a:graphic>
      </p:graphicFrame>
    </p:spTree>
    <p:extLst>
      <p:ext uri="{BB962C8B-B14F-4D97-AF65-F5344CB8AC3E}">
        <p14:creationId xmlns:p14="http://schemas.microsoft.com/office/powerpoint/2010/main" val="29930682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010" y="121023"/>
            <a:ext cx="7770813" cy="1429871"/>
          </a:xfrm>
        </p:spPr>
        <p:txBody>
          <a:bodyPr>
            <a:normAutofit/>
          </a:bodyPr>
          <a:lstStyle/>
          <a:p>
            <a:pPr algn="l"/>
            <a:r>
              <a:rPr lang="en-US" sz="4300" b="1" dirty="0" smtClean="0">
                <a:latin typeface="Arial"/>
                <a:cs typeface="Arial"/>
              </a:rPr>
              <a:t>Bug Metric</a:t>
            </a:r>
            <a:br>
              <a:rPr lang="en-US" sz="4300" b="1" dirty="0" smtClean="0">
                <a:latin typeface="Arial"/>
                <a:cs typeface="Arial"/>
              </a:rPr>
            </a:br>
            <a:r>
              <a:rPr lang="en-US" sz="2000" b="1" dirty="0" smtClean="0">
                <a:latin typeface="Arial"/>
                <a:cs typeface="Arial"/>
              </a:rPr>
              <a:t>Bug Fix – Development Impact</a:t>
            </a:r>
            <a:endParaRPr lang="en-US" sz="2400" b="1" dirty="0">
              <a:latin typeface="Arial"/>
              <a:cs typeface="Aria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3053851"/>
              </p:ext>
            </p:extLst>
          </p:nvPr>
        </p:nvGraphicFramePr>
        <p:xfrm>
          <a:off x="685800" y="1868488"/>
          <a:ext cx="7770814" cy="3810000"/>
        </p:xfrm>
        <a:graphic>
          <a:graphicData uri="http://schemas.openxmlformats.org/drawingml/2006/table">
            <a:tbl>
              <a:tblPr firstRow="1" bandRow="1">
                <a:tableStyleId>{073A0DAA-6AF3-43AB-8588-CEC1D06C72B9}</a:tableStyleId>
              </a:tblPr>
              <a:tblGrid>
                <a:gridCol w="2378158"/>
                <a:gridCol w="5392656"/>
              </a:tblGrid>
              <a:tr h="370840">
                <a:tc>
                  <a:txBody>
                    <a:bodyPr/>
                    <a:lstStyle/>
                    <a:p>
                      <a:r>
                        <a:rPr lang="en-US" sz="2000" dirty="0" smtClean="0">
                          <a:latin typeface="Arial"/>
                          <a:cs typeface="Arial"/>
                        </a:rPr>
                        <a:t>Condition</a:t>
                      </a:r>
                      <a:endParaRPr lang="en-US" sz="2000" dirty="0">
                        <a:latin typeface="Arial"/>
                        <a:cs typeface="Arial"/>
                      </a:endParaRPr>
                    </a:p>
                  </a:txBody>
                  <a:tcPr/>
                </a:tc>
                <a:tc>
                  <a:txBody>
                    <a:bodyPr/>
                    <a:lstStyle/>
                    <a:p>
                      <a:r>
                        <a:rPr lang="en-US" sz="2000" dirty="0" smtClean="0">
                          <a:latin typeface="Arial"/>
                          <a:cs typeface="Arial"/>
                        </a:rPr>
                        <a:t>Action</a:t>
                      </a:r>
                      <a:endParaRPr lang="en-US" sz="2000" dirty="0">
                        <a:latin typeface="Arial"/>
                        <a:cs typeface="Arial"/>
                      </a:endParaRPr>
                    </a:p>
                  </a:txBody>
                  <a:tcPr anchor="ctr"/>
                </a:tc>
              </a:tr>
              <a:tr h="370840">
                <a:tc>
                  <a:txBody>
                    <a:bodyPr/>
                    <a:lstStyle/>
                    <a:p>
                      <a:r>
                        <a:rPr lang="en-US" sz="2000" dirty="0" smtClean="0">
                          <a:latin typeface="Arial"/>
                          <a:cs typeface="Arial"/>
                        </a:rPr>
                        <a:t>As long as there is a 3-point</a:t>
                      </a:r>
                      <a:r>
                        <a:rPr lang="en-US" sz="2000" baseline="0" dirty="0" smtClean="0">
                          <a:latin typeface="Arial"/>
                          <a:cs typeface="Arial"/>
                        </a:rPr>
                        <a:t> bug </a:t>
                      </a:r>
                      <a:endParaRPr lang="en-US" sz="2000" dirty="0">
                        <a:latin typeface="Arial"/>
                        <a:cs typeface="Arial"/>
                      </a:endParaRPr>
                    </a:p>
                  </a:txBody>
                  <a:tcPr/>
                </a:tc>
                <a:tc>
                  <a:txBody>
                    <a:bodyPr/>
                    <a:lstStyle/>
                    <a:p>
                      <a:pPr marL="80963" lvl="0" indent="0" algn="l" fontAlgn="b"/>
                      <a:r>
                        <a:rPr lang="en-US" sz="2000" b="0" i="0" u="none" strike="noStrike" dirty="0" smtClean="0">
                          <a:effectLst/>
                          <a:latin typeface="Arial"/>
                          <a:cs typeface="Arial"/>
                        </a:rPr>
                        <a:t>Stop current</a:t>
                      </a:r>
                      <a:r>
                        <a:rPr lang="en-US" sz="2000" b="0" i="0" u="none" strike="noStrike" baseline="0" dirty="0" smtClean="0">
                          <a:effectLst/>
                          <a:latin typeface="Arial"/>
                          <a:cs typeface="Arial"/>
                        </a:rPr>
                        <a:t> development and fix bugs immediately.</a:t>
                      </a:r>
                      <a:endParaRPr lang="en-US" sz="2000" b="0" i="0" u="none" strike="noStrike" dirty="0" smtClean="0">
                        <a:effectLst/>
                        <a:latin typeface="Arial"/>
                        <a:cs typeface="Arial"/>
                      </a:endParaRPr>
                    </a:p>
                  </a:txBody>
                  <a:tcPr marL="12700" marR="12700" marT="12700" marB="0" anchor="ctr"/>
                </a:tc>
              </a:tr>
              <a:tr h="370840">
                <a:tc>
                  <a:txBody>
                    <a:bodyPr/>
                    <a:lstStyle/>
                    <a:p>
                      <a:r>
                        <a:rPr lang="en-US" sz="2000" dirty="0" smtClean="0">
                          <a:latin typeface="Arial"/>
                          <a:cs typeface="Arial"/>
                        </a:rPr>
                        <a:t>As long as there are more than two</a:t>
                      </a:r>
                      <a:r>
                        <a:rPr lang="en-US" sz="2000" baseline="0" dirty="0" smtClean="0">
                          <a:latin typeface="Arial"/>
                          <a:cs typeface="Arial"/>
                        </a:rPr>
                        <a:t> 2-point bugs</a:t>
                      </a:r>
                      <a:endParaRPr lang="en-US" sz="2000" dirty="0">
                        <a:latin typeface="Arial"/>
                        <a:cs typeface="Arial"/>
                      </a:endParaRPr>
                    </a:p>
                  </a:txBody>
                  <a:tcPr/>
                </a:tc>
                <a:tc>
                  <a:txBody>
                    <a:bodyPr/>
                    <a:lstStyle/>
                    <a:p>
                      <a:pPr marL="0" lvl="0" indent="0" algn="l" fontAlgn="b"/>
                      <a:r>
                        <a:rPr lang="en-US" sz="2000" b="0" i="0" u="none" strike="noStrike" dirty="0" smtClean="0">
                          <a:effectLst/>
                          <a:latin typeface="Arial"/>
                          <a:cs typeface="Arial"/>
                        </a:rPr>
                        <a:t>Stop current</a:t>
                      </a:r>
                      <a:r>
                        <a:rPr lang="en-US" sz="2000" b="0" i="0" u="none" strike="noStrike" baseline="0" dirty="0" smtClean="0">
                          <a:effectLst/>
                          <a:latin typeface="Arial"/>
                          <a:cs typeface="Arial"/>
                        </a:rPr>
                        <a:t> development and fix bugs immediately.</a:t>
                      </a:r>
                      <a:endParaRPr lang="en-US" sz="2000" b="0" i="0" u="none" strike="noStrike" dirty="0" smtClean="0">
                        <a:effectLst/>
                        <a:latin typeface="Arial"/>
                        <a:cs typeface="Arial"/>
                      </a:endParaRPr>
                    </a:p>
                  </a:txBody>
                  <a:tcPr/>
                </a:tc>
              </a:tr>
              <a:tr h="370840">
                <a:tc>
                  <a:txBody>
                    <a:bodyPr/>
                    <a:lstStyle/>
                    <a:p>
                      <a:r>
                        <a:rPr lang="en-US" sz="2000" dirty="0" smtClean="0">
                          <a:latin typeface="Arial"/>
                          <a:cs typeface="Arial"/>
                        </a:rPr>
                        <a:t>Maximum</a:t>
                      </a:r>
                      <a:r>
                        <a:rPr lang="en-US" sz="2000" baseline="0" dirty="0" smtClean="0">
                          <a:latin typeface="Arial"/>
                          <a:cs typeface="Arial"/>
                        </a:rPr>
                        <a:t> of two 2-point bugs with no 3-point bug found</a:t>
                      </a:r>
                      <a:endParaRPr lang="en-US" sz="2000"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Arial"/>
                          <a:cs typeface="Arial"/>
                        </a:rPr>
                        <a:t>Bug</a:t>
                      </a:r>
                      <a:r>
                        <a:rPr lang="en-US" sz="2000" baseline="0" dirty="0" smtClean="0">
                          <a:latin typeface="Arial"/>
                          <a:cs typeface="Arial"/>
                        </a:rPr>
                        <a:t> fixing is done concurrently with the development.</a:t>
                      </a:r>
                      <a:endParaRPr lang="en-US" sz="2000" dirty="0">
                        <a:latin typeface="Arial"/>
                        <a:cs typeface="Arial"/>
                      </a:endParaRPr>
                    </a:p>
                  </a:txBody>
                  <a:tcPr/>
                </a:tc>
              </a:tr>
              <a:tr h="370840">
                <a:tc>
                  <a:txBody>
                    <a:bodyPr/>
                    <a:lstStyle/>
                    <a:p>
                      <a:r>
                        <a:rPr lang="en-US" sz="2000" dirty="0" smtClean="0">
                          <a:latin typeface="Arial"/>
                          <a:cs typeface="Arial"/>
                        </a:rPr>
                        <a:t>Any</a:t>
                      </a:r>
                      <a:r>
                        <a:rPr lang="en-US" sz="2000" baseline="0" dirty="0" smtClean="0">
                          <a:latin typeface="Arial"/>
                          <a:cs typeface="Arial"/>
                        </a:rPr>
                        <a:t> number of 1-point bug(s) found</a:t>
                      </a:r>
                      <a:endParaRPr lang="en-US" sz="2000" dirty="0">
                        <a:latin typeface="Arial"/>
                        <a:cs typeface="Arial"/>
                      </a:endParaRPr>
                    </a:p>
                  </a:txBody>
                  <a:tcPr/>
                </a:tc>
                <a:tc>
                  <a:txBody>
                    <a:bodyPr/>
                    <a:lstStyle/>
                    <a:p>
                      <a:r>
                        <a:rPr lang="en-US" sz="2000" dirty="0" smtClean="0">
                          <a:latin typeface="Arial"/>
                          <a:cs typeface="Arial"/>
                        </a:rPr>
                        <a:t>Development should not be disrupted, resume as usual. Fix bugs as we go along.</a:t>
                      </a:r>
                      <a:endParaRPr lang="en-US" sz="2000" dirty="0">
                        <a:latin typeface="Arial"/>
                        <a:cs typeface="Arial"/>
                      </a:endParaRPr>
                    </a:p>
                  </a:txBody>
                  <a:tcPr/>
                </a:tc>
              </a:tr>
            </a:tbl>
          </a:graphicData>
        </a:graphic>
      </p:graphicFrame>
    </p:spTree>
    <p:extLst>
      <p:ext uri="{BB962C8B-B14F-4D97-AF65-F5344CB8AC3E}">
        <p14:creationId xmlns:p14="http://schemas.microsoft.com/office/powerpoint/2010/main" val="28768376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010" y="121023"/>
            <a:ext cx="7770813" cy="1429871"/>
          </a:xfrm>
        </p:spPr>
        <p:txBody>
          <a:bodyPr>
            <a:normAutofit/>
          </a:bodyPr>
          <a:lstStyle/>
          <a:p>
            <a:pPr algn="l"/>
            <a:r>
              <a:rPr lang="en-US" sz="4300" b="1" dirty="0" smtClean="0">
                <a:latin typeface="Arial"/>
                <a:cs typeface="Arial"/>
              </a:rPr>
              <a:t>Bug Metric</a:t>
            </a:r>
            <a:br>
              <a:rPr lang="en-US" sz="4300" b="1" dirty="0" smtClean="0">
                <a:latin typeface="Arial"/>
                <a:cs typeface="Arial"/>
              </a:rPr>
            </a:br>
            <a:r>
              <a:rPr lang="en-US" sz="2000" b="1" dirty="0" smtClean="0">
                <a:latin typeface="Arial"/>
                <a:cs typeface="Arial"/>
              </a:rPr>
              <a:t>Bug Log </a:t>
            </a:r>
            <a:endParaRPr lang="en-US" sz="2400" b="1" dirty="0">
              <a:latin typeface="Arial"/>
              <a:cs typeface="Arial"/>
            </a:endParaRPr>
          </a:p>
        </p:txBody>
      </p:sp>
      <p:sp>
        <p:nvSpPr>
          <p:cNvPr id="5" name="Content Placeholder 2"/>
          <p:cNvSpPr txBox="1">
            <a:spLocks/>
          </p:cNvSpPr>
          <p:nvPr/>
        </p:nvSpPr>
        <p:spPr>
          <a:xfrm>
            <a:off x="685800" y="1934952"/>
            <a:ext cx="7770813" cy="4313336"/>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FontTx/>
              <a:buBlip>
                <a:blip r:embed="rId3"/>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3"/>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3"/>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3"/>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3"/>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3"/>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3"/>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3"/>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3"/>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sz="2400" dirty="0" smtClean="0">
                <a:latin typeface="Arial"/>
                <a:cs typeface="Arial"/>
              </a:rPr>
              <a:t>Run automated testing along with development</a:t>
            </a:r>
          </a:p>
          <a:p>
            <a:r>
              <a:rPr lang="en-US" sz="2400" dirty="0" smtClean="0">
                <a:latin typeface="Arial"/>
                <a:cs typeface="Arial"/>
              </a:rPr>
              <a:t>Log bug into Pivotal Tracker and assign point to it (refer to Bug Severity Guidelines)</a:t>
            </a:r>
          </a:p>
          <a:p>
            <a:r>
              <a:rPr lang="en-US" sz="2400" dirty="0" smtClean="0">
                <a:latin typeface="Arial"/>
                <a:cs typeface="Arial"/>
              </a:rPr>
              <a:t>At the end of each iteration, log all bugs found during this iteration, of these bugs, log those that have been fixed and log unfixed bugs which will be brought forward to the next iteration. </a:t>
            </a:r>
          </a:p>
          <a:p>
            <a:pPr marL="0" indent="0">
              <a:buNone/>
            </a:pPr>
            <a:endParaRPr lang="en-US" sz="2400" dirty="0" smtClean="0">
              <a:latin typeface="Arial"/>
              <a:cs typeface="Arial"/>
            </a:endParaRPr>
          </a:p>
        </p:txBody>
      </p:sp>
    </p:spTree>
    <p:extLst>
      <p:ext uri="{BB962C8B-B14F-4D97-AF65-F5344CB8AC3E}">
        <p14:creationId xmlns:p14="http://schemas.microsoft.com/office/powerpoint/2010/main" val="22059025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010" y="121023"/>
            <a:ext cx="7770813" cy="1429871"/>
          </a:xfrm>
        </p:spPr>
        <p:txBody>
          <a:bodyPr>
            <a:normAutofit/>
          </a:bodyPr>
          <a:lstStyle/>
          <a:p>
            <a:pPr algn="l"/>
            <a:r>
              <a:rPr lang="en-US" sz="4300" b="1" dirty="0" smtClean="0">
                <a:latin typeface="Arial"/>
                <a:cs typeface="Arial"/>
              </a:rPr>
              <a:t>Bug Metric</a:t>
            </a:r>
            <a:br>
              <a:rPr lang="en-US" sz="4300" b="1" dirty="0" smtClean="0">
                <a:latin typeface="Arial"/>
                <a:cs typeface="Arial"/>
              </a:rPr>
            </a:br>
            <a:r>
              <a:rPr lang="en-US" sz="2000" b="1" dirty="0" smtClean="0">
                <a:latin typeface="Arial"/>
                <a:cs typeface="Arial"/>
              </a:rPr>
              <a:t>Bug Log </a:t>
            </a:r>
            <a:endParaRPr lang="en-US" sz="2400" b="1" dirty="0">
              <a:latin typeface="Arial"/>
              <a:cs typeface="Arial"/>
            </a:endParaRPr>
          </a:p>
        </p:txBody>
      </p:sp>
      <p:graphicFrame>
        <p:nvGraphicFramePr>
          <p:cNvPr id="3" name="Chart 2"/>
          <p:cNvGraphicFramePr/>
          <p:nvPr>
            <p:extLst>
              <p:ext uri="{D42A27DB-BD31-4B8C-83A1-F6EECF244321}">
                <p14:modId xmlns:p14="http://schemas.microsoft.com/office/powerpoint/2010/main" val="2438852958"/>
              </p:ext>
            </p:extLst>
          </p:nvPr>
        </p:nvGraphicFramePr>
        <p:xfrm>
          <a:off x="1048196" y="1550894"/>
          <a:ext cx="7780841" cy="45361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1715150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2">
            <a:extLst>
              <a:ext uri="{28A0092B-C50C-407E-A947-70E740481C1C}">
                <a14:useLocalDpi xmlns:a14="http://schemas.microsoft.com/office/drawing/2010/main" val="0"/>
              </a:ext>
            </a:extLst>
          </a:blip>
          <a:srcRect t="5708" r="57596" b="47121"/>
          <a:stretch/>
        </p:blipFill>
        <p:spPr>
          <a:xfrm>
            <a:off x="2000222" y="1624576"/>
            <a:ext cx="5072133" cy="4824127"/>
          </a:xfrm>
          <a:prstGeom prst="rect">
            <a:avLst/>
          </a:prstGeom>
        </p:spPr>
      </p:pic>
    </p:spTree>
    <p:extLst>
      <p:ext uri="{BB962C8B-B14F-4D97-AF65-F5344CB8AC3E}">
        <p14:creationId xmlns:p14="http://schemas.microsoft.com/office/powerpoint/2010/main" val="37843491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2">
            <a:extLst>
              <a:ext uri="{28A0092B-C50C-407E-A947-70E740481C1C}">
                <a14:useLocalDpi xmlns:a14="http://schemas.microsoft.com/office/drawing/2010/main" val="0"/>
              </a:ext>
            </a:extLst>
          </a:blip>
          <a:srcRect l="41084" t="5848" r="31312" b="67109"/>
          <a:stretch/>
        </p:blipFill>
        <p:spPr>
          <a:xfrm>
            <a:off x="2616747" y="2017887"/>
            <a:ext cx="3959031" cy="3316113"/>
          </a:xfrm>
          <a:prstGeom prst="rect">
            <a:avLst/>
          </a:prstGeom>
        </p:spPr>
      </p:pic>
    </p:spTree>
    <p:extLst>
      <p:ext uri="{BB962C8B-B14F-4D97-AF65-F5344CB8AC3E}">
        <p14:creationId xmlns:p14="http://schemas.microsoft.com/office/powerpoint/2010/main" val="12630450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2">
            <a:extLst>
              <a:ext uri="{28A0092B-C50C-407E-A947-70E740481C1C}">
                <a14:useLocalDpi xmlns:a14="http://schemas.microsoft.com/office/drawing/2010/main" val="0"/>
              </a:ext>
            </a:extLst>
          </a:blip>
          <a:srcRect l="6617" t="52877" r="56924" b="304"/>
          <a:stretch/>
        </p:blipFill>
        <p:spPr>
          <a:xfrm>
            <a:off x="2447414" y="1556653"/>
            <a:ext cx="4340031" cy="4765123"/>
          </a:xfrm>
          <a:prstGeom prst="rect">
            <a:avLst/>
          </a:prstGeom>
        </p:spPr>
      </p:pic>
    </p:spTree>
    <p:extLst>
      <p:ext uri="{BB962C8B-B14F-4D97-AF65-F5344CB8AC3E}">
        <p14:creationId xmlns:p14="http://schemas.microsoft.com/office/powerpoint/2010/main" val="30328804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2" name="Picture 1" descr="Mini_Musical_Star-2.jpg"/>
          <p:cNvPicPr>
            <a:picLocks noChangeAspect="1"/>
          </p:cNvPicPr>
          <p:nvPr/>
        </p:nvPicPr>
        <p:blipFill rotWithShape="1">
          <a:blip r:embed="rId3">
            <a:extLst>
              <a:ext uri="{28A0092B-C50C-407E-A947-70E740481C1C}">
                <a14:useLocalDpi xmlns:a14="http://schemas.microsoft.com/office/drawing/2010/main" val="0"/>
              </a:ext>
            </a:extLst>
          </a:blip>
          <a:srcRect l="41788" t="33211" r="28306" b="29170"/>
          <a:stretch/>
        </p:blipFill>
        <p:spPr>
          <a:xfrm>
            <a:off x="2277812" y="1592305"/>
            <a:ext cx="4474991" cy="4812993"/>
          </a:xfrm>
          <a:prstGeom prst="rect">
            <a:avLst/>
          </a:prstGeom>
        </p:spPr>
      </p:pic>
    </p:spTree>
    <p:extLst>
      <p:ext uri="{BB962C8B-B14F-4D97-AF65-F5344CB8AC3E}">
        <p14:creationId xmlns:p14="http://schemas.microsoft.com/office/powerpoint/2010/main" val="27163364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ertical Title 5"/>
          <p:cNvSpPr>
            <a:spLocks noGrp="1"/>
          </p:cNvSpPr>
          <p:nvPr>
            <p:ph type="title" orient="vert"/>
          </p:nvPr>
        </p:nvSpPr>
        <p:spPr>
          <a:xfrm>
            <a:off x="379506" y="629514"/>
            <a:ext cx="1600200" cy="5592763"/>
          </a:xfrm>
        </p:spPr>
        <p:txBody>
          <a:bodyPr/>
          <a:lstStyle/>
          <a:p>
            <a:r>
              <a:rPr lang="en-US" b="1" dirty="0" smtClean="0">
                <a:latin typeface="Arial"/>
                <a:cs typeface="Arial"/>
              </a:rPr>
              <a:t>Team </a:t>
            </a:r>
            <a:r>
              <a:rPr lang="en-US" b="1" dirty="0" err="1" smtClean="0">
                <a:latin typeface="Arial"/>
                <a:cs typeface="Arial"/>
              </a:rPr>
              <a:t>Boomz</a:t>
            </a:r>
            <a:endParaRPr lang="en-US" b="1" dirty="0">
              <a:latin typeface="Arial"/>
              <a:cs typeface="Arial"/>
            </a:endParaRPr>
          </a:p>
        </p:txBody>
      </p:sp>
      <p:graphicFrame>
        <p:nvGraphicFramePr>
          <p:cNvPr id="18" name="Content Placeholder 3"/>
          <p:cNvGraphicFramePr>
            <a:graphicFrameLocks/>
          </p:cNvGraphicFramePr>
          <p:nvPr>
            <p:extLst>
              <p:ext uri="{D42A27DB-BD31-4B8C-83A1-F6EECF244321}">
                <p14:modId xmlns:p14="http://schemas.microsoft.com/office/powerpoint/2010/main" val="3429000678"/>
              </p:ext>
            </p:extLst>
          </p:nvPr>
        </p:nvGraphicFramePr>
        <p:xfrm>
          <a:off x="1037987" y="279829"/>
          <a:ext cx="8229600" cy="6294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4153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2">
            <a:extLst>
              <a:ext uri="{28A0092B-C50C-407E-A947-70E740481C1C}">
                <a14:useLocalDpi xmlns:a14="http://schemas.microsoft.com/office/drawing/2010/main" val="0"/>
              </a:ext>
            </a:extLst>
          </a:blip>
          <a:srcRect l="42068" t="72742" r="30102" b="6137"/>
          <a:stretch/>
        </p:blipFill>
        <p:spPr>
          <a:xfrm>
            <a:off x="2455332" y="2187222"/>
            <a:ext cx="4515557" cy="2930017"/>
          </a:xfrm>
          <a:prstGeom prst="rect">
            <a:avLst/>
          </a:prstGeom>
        </p:spPr>
      </p:pic>
    </p:spTree>
    <p:extLst>
      <p:ext uri="{BB962C8B-B14F-4D97-AF65-F5344CB8AC3E}">
        <p14:creationId xmlns:p14="http://schemas.microsoft.com/office/powerpoint/2010/main" val="3127631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3">
            <a:extLst>
              <a:ext uri="{28A0092B-C50C-407E-A947-70E740481C1C}">
                <a14:useLocalDpi xmlns:a14="http://schemas.microsoft.com/office/drawing/2010/main" val="0"/>
              </a:ext>
            </a:extLst>
          </a:blip>
          <a:srcRect l="68158" t="6382" r="8708" b="66663"/>
          <a:stretch/>
        </p:blipFill>
        <p:spPr>
          <a:xfrm>
            <a:off x="2496788" y="1876779"/>
            <a:ext cx="4276544" cy="4260466"/>
          </a:xfrm>
          <a:prstGeom prst="rect">
            <a:avLst/>
          </a:prstGeom>
        </p:spPr>
      </p:pic>
    </p:spTree>
    <p:extLst>
      <p:ext uri="{BB962C8B-B14F-4D97-AF65-F5344CB8AC3E}">
        <p14:creationId xmlns:p14="http://schemas.microsoft.com/office/powerpoint/2010/main" val="31106875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3" name="Title 2"/>
          <p:cNvSpPr>
            <a:spLocks noGrp="1"/>
          </p:cNvSpPr>
          <p:nvPr>
            <p:ph type="title"/>
          </p:nvPr>
        </p:nvSpPr>
        <p:spPr>
          <a:xfrm>
            <a:off x="201239" y="803793"/>
            <a:ext cx="5329440" cy="498067"/>
          </a:xfrm>
        </p:spPr>
        <p:txBody>
          <a:bodyPr>
            <a:normAutofit fontScale="90000"/>
          </a:bodyPr>
          <a:lstStyle/>
          <a:p>
            <a:pPr algn="l"/>
            <a:r>
              <a:rPr lang="en-US" b="1" dirty="0" smtClean="0">
                <a:latin typeface="Arial"/>
                <a:cs typeface="Arial"/>
              </a:rPr>
              <a:t>Use Case Diagram</a:t>
            </a:r>
            <a:endParaRPr lang="en-US" b="1" dirty="0">
              <a:latin typeface="Arial"/>
              <a:cs typeface="Arial"/>
            </a:endParaRPr>
          </a:p>
        </p:txBody>
      </p:sp>
      <p:pic>
        <p:nvPicPr>
          <p:cNvPr id="7" name="Picture 6" descr="Use Case.jpg"/>
          <p:cNvPicPr>
            <a:picLocks noChangeAspect="1"/>
          </p:cNvPicPr>
          <p:nvPr/>
        </p:nvPicPr>
        <p:blipFill rotWithShape="1">
          <a:blip r:embed="rId3">
            <a:extLst>
              <a:ext uri="{28A0092B-C50C-407E-A947-70E740481C1C}">
                <a14:useLocalDpi xmlns:a14="http://schemas.microsoft.com/office/drawing/2010/main" val="0"/>
              </a:ext>
            </a:extLst>
          </a:blip>
          <a:srcRect l="71898" t="32451" r="1075" b="49871"/>
          <a:stretch/>
        </p:blipFill>
        <p:spPr>
          <a:xfrm>
            <a:off x="2087565" y="2314222"/>
            <a:ext cx="4996212" cy="2794001"/>
          </a:xfrm>
          <a:prstGeom prst="rect">
            <a:avLst/>
          </a:prstGeom>
        </p:spPr>
      </p:pic>
    </p:spTree>
    <p:extLst>
      <p:ext uri="{BB962C8B-B14F-4D97-AF65-F5344CB8AC3E}">
        <p14:creationId xmlns:p14="http://schemas.microsoft.com/office/powerpoint/2010/main" val="423245375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Differentiating Factors</a:t>
            </a:r>
            <a:endParaRPr lang="en-US" sz="2000" b="1" dirty="0">
              <a:latin typeface="Arial"/>
              <a:cs typeface="Aria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70560475"/>
              </p:ext>
            </p:extLst>
          </p:nvPr>
        </p:nvGraphicFramePr>
        <p:xfrm>
          <a:off x="685799" y="1444115"/>
          <a:ext cx="7770814" cy="5029200"/>
        </p:xfrm>
        <a:graphic>
          <a:graphicData uri="http://schemas.openxmlformats.org/drawingml/2006/table">
            <a:tbl>
              <a:tblPr firstRow="1" bandRow="1">
                <a:tableStyleId>{073A0DAA-6AF3-43AB-8588-CEC1D06C72B9}</a:tableStyleId>
              </a:tblPr>
              <a:tblGrid>
                <a:gridCol w="2237055"/>
                <a:gridCol w="5533759"/>
              </a:tblGrid>
              <a:tr h="370840">
                <a:tc>
                  <a:txBody>
                    <a:bodyPr/>
                    <a:lstStyle/>
                    <a:p>
                      <a:r>
                        <a:rPr lang="en-US" sz="2000" dirty="0" smtClean="0">
                          <a:latin typeface="Arial"/>
                          <a:cs typeface="Arial"/>
                        </a:rPr>
                        <a:t>Comparison</a:t>
                      </a:r>
                      <a:endParaRPr lang="en-US" sz="2000" dirty="0">
                        <a:latin typeface="Arial"/>
                        <a:cs typeface="Arial"/>
                      </a:endParaRPr>
                    </a:p>
                  </a:txBody>
                  <a:tcPr/>
                </a:tc>
                <a:tc>
                  <a:txBody>
                    <a:bodyPr/>
                    <a:lstStyle/>
                    <a:p>
                      <a:r>
                        <a:rPr lang="en-US" sz="2000" dirty="0" smtClean="0">
                          <a:latin typeface="Arial"/>
                          <a:cs typeface="Arial"/>
                        </a:rPr>
                        <a:t>Why</a:t>
                      </a:r>
                      <a:r>
                        <a:rPr lang="en-US" sz="2000" baseline="0" dirty="0" smtClean="0">
                          <a:latin typeface="Arial"/>
                          <a:cs typeface="Arial"/>
                        </a:rPr>
                        <a:t> our app is better for musical creation</a:t>
                      </a:r>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Photo Booth</a:t>
                      </a:r>
                      <a:endParaRPr lang="en-US" sz="2000" dirty="0">
                        <a:latin typeface="Arial"/>
                        <a:cs typeface="Arial"/>
                      </a:endParaRPr>
                    </a:p>
                  </a:txBody>
                  <a:tcPr/>
                </a:tc>
                <a:tc>
                  <a:txBody>
                    <a:bodyPr/>
                    <a:lstStyle/>
                    <a:p>
                      <a:r>
                        <a:rPr lang="en-US" sz="2000" dirty="0" smtClean="0">
                          <a:latin typeface="Arial"/>
                          <a:cs typeface="Arial"/>
                        </a:rPr>
                        <a:t>Cannot integrate photo “slideshow” with audio</a:t>
                      </a:r>
                      <a:r>
                        <a:rPr lang="en-US" sz="2000" baseline="0" dirty="0" smtClean="0">
                          <a:latin typeface="Arial"/>
                          <a:cs typeface="Arial"/>
                        </a:rPr>
                        <a:t> backing tracks. Cannot do backing track re-recording and replacing.</a:t>
                      </a:r>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iMovie</a:t>
                      </a:r>
                      <a:endParaRPr lang="en-US" sz="2000" dirty="0">
                        <a:latin typeface="Arial"/>
                        <a:cs typeface="Arial"/>
                      </a:endParaRPr>
                    </a:p>
                  </a:txBody>
                  <a:tcPr/>
                </a:tc>
                <a:tc rowSpan="2">
                  <a:txBody>
                    <a:bodyPr/>
                    <a:lstStyle/>
                    <a:p>
                      <a:r>
                        <a:rPr lang="en-US" sz="2000" dirty="0" smtClean="0">
                          <a:latin typeface="Arial"/>
                          <a:cs typeface="Arial"/>
                        </a:rPr>
                        <a:t>These are general video</a:t>
                      </a:r>
                      <a:r>
                        <a:rPr lang="en-US" sz="2000" baseline="0" dirty="0" smtClean="0">
                          <a:latin typeface="Arial"/>
                          <a:cs typeface="Arial"/>
                        </a:rPr>
                        <a:t> editing programs. No specific functionality like backing track replacement, nor guides and hints for the user in musical creation. </a:t>
                      </a:r>
                      <a:r>
                        <a:rPr lang="en-US" sz="2000" b="1" baseline="0" dirty="0" smtClean="0">
                          <a:latin typeface="Arial"/>
                          <a:cs typeface="Arial"/>
                        </a:rPr>
                        <a:t>Our app provides a simple user interface for a specific purpose which these apps do not have.</a:t>
                      </a:r>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Movie Maker</a:t>
                      </a:r>
                      <a:endParaRPr lang="en-US" sz="2000" dirty="0">
                        <a:latin typeface="Arial"/>
                        <a:cs typeface="Arial"/>
                      </a:endParaRPr>
                    </a:p>
                  </a:txBody>
                  <a:tcPr/>
                </a:tc>
                <a:tc vMerge="1">
                  <a:txBody>
                    <a:bodyPr/>
                    <a:lstStyle/>
                    <a:p>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a:t>
                      </a:r>
                      <a:r>
                        <a:rPr lang="en-US" sz="2000" baseline="0" dirty="0" err="1" smtClean="0">
                          <a:latin typeface="Arial"/>
                          <a:cs typeface="Arial"/>
                        </a:rPr>
                        <a:t>Garageband</a:t>
                      </a:r>
                      <a:endParaRPr lang="en-US" sz="2000" dirty="0">
                        <a:latin typeface="Arial"/>
                        <a:cs typeface="Arial"/>
                      </a:endParaRPr>
                    </a:p>
                  </a:txBody>
                  <a:tcPr/>
                </a:tc>
                <a:tc>
                  <a:txBody>
                    <a:bodyPr/>
                    <a:lstStyle/>
                    <a:p>
                      <a:r>
                        <a:rPr lang="en-US" sz="2000" dirty="0" smtClean="0">
                          <a:latin typeface="Arial"/>
                          <a:cs typeface="Arial"/>
                        </a:rPr>
                        <a:t>No</a:t>
                      </a:r>
                      <a:r>
                        <a:rPr lang="en-US" sz="2000" baseline="0" dirty="0" smtClean="0">
                          <a:latin typeface="Arial"/>
                          <a:cs typeface="Arial"/>
                        </a:rPr>
                        <a:t> photo functionality. Requires an intermediate export to iMovie or similar for that.</a:t>
                      </a:r>
                      <a:endParaRPr lang="en-US" sz="2000" dirty="0">
                        <a:latin typeface="Arial"/>
                        <a:cs typeface="Arial"/>
                      </a:endParaRPr>
                    </a:p>
                  </a:txBody>
                  <a:tcPr/>
                </a:tc>
              </a:tr>
              <a:tr h="370840">
                <a:tc>
                  <a:txBody>
                    <a:bodyPr/>
                    <a:lstStyle/>
                    <a:p>
                      <a:r>
                        <a:rPr lang="en-US" sz="2000" dirty="0" err="1" smtClean="0">
                          <a:latin typeface="Arial"/>
                          <a:cs typeface="Arial"/>
                        </a:rPr>
                        <a:t>vs</a:t>
                      </a:r>
                      <a:r>
                        <a:rPr lang="en-US" sz="2000" baseline="0" dirty="0" smtClean="0">
                          <a:latin typeface="Arial"/>
                          <a:cs typeface="Arial"/>
                        </a:rPr>
                        <a:t> iMovie + </a:t>
                      </a:r>
                      <a:r>
                        <a:rPr lang="en-US" sz="2000" baseline="0" dirty="0" err="1" smtClean="0">
                          <a:latin typeface="Arial"/>
                          <a:cs typeface="Arial"/>
                        </a:rPr>
                        <a:t>Garageband</a:t>
                      </a:r>
                      <a:r>
                        <a:rPr lang="en-US" sz="2000" baseline="0" dirty="0" smtClean="0">
                          <a:latin typeface="Arial"/>
                          <a:cs typeface="Arial"/>
                        </a:rPr>
                        <a:t> combo</a:t>
                      </a:r>
                      <a:endParaRPr lang="en-US" sz="2000" dirty="0">
                        <a:latin typeface="Arial"/>
                        <a:cs typeface="Arial"/>
                      </a:endParaRPr>
                    </a:p>
                  </a:txBody>
                  <a:tcPr/>
                </a:tc>
                <a:tc>
                  <a:txBody>
                    <a:bodyPr/>
                    <a:lstStyle/>
                    <a:p>
                      <a:r>
                        <a:rPr lang="en-US" sz="2000" dirty="0" smtClean="0">
                          <a:latin typeface="Arial"/>
                          <a:cs typeface="Arial"/>
                        </a:rPr>
                        <a:t>Requires</a:t>
                      </a:r>
                      <a:r>
                        <a:rPr lang="en-US" sz="2000" baseline="0" dirty="0" smtClean="0">
                          <a:latin typeface="Arial"/>
                          <a:cs typeface="Arial"/>
                        </a:rPr>
                        <a:t> user to manually import in a pre-made musical template. No functionality for downloading new musical templates.</a:t>
                      </a:r>
                      <a:endParaRPr lang="en-US" sz="2000" dirty="0">
                        <a:latin typeface="Arial"/>
                        <a:cs typeface="Arial"/>
                      </a:endParaRPr>
                    </a:p>
                  </a:txBody>
                  <a:tcPr/>
                </a:tc>
              </a:tr>
            </a:tbl>
          </a:graphicData>
        </a:graphic>
      </p:graphicFrame>
    </p:spTree>
    <p:extLst>
      <p:ext uri="{BB962C8B-B14F-4D97-AF65-F5344CB8AC3E}">
        <p14:creationId xmlns:p14="http://schemas.microsoft.com/office/powerpoint/2010/main" val="15796362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6" name="Title 2"/>
          <p:cNvSpPr>
            <a:spLocks noGrp="1"/>
          </p:cNvSpPr>
          <p:nvPr>
            <p:ph type="title"/>
          </p:nvPr>
        </p:nvSpPr>
        <p:spPr>
          <a:xfrm>
            <a:off x="217948" y="338998"/>
            <a:ext cx="7770813" cy="1429871"/>
          </a:xfrm>
        </p:spPr>
        <p:txBody>
          <a:bodyPr>
            <a:normAutofit/>
          </a:bodyPr>
          <a:lstStyle/>
          <a:p>
            <a:pPr algn="l"/>
            <a:r>
              <a:rPr lang="en-US" sz="4300" b="1" dirty="0" smtClean="0">
                <a:latin typeface="Arial"/>
                <a:cs typeface="Arial"/>
              </a:rPr>
              <a:t>Technical Risk Mitigation</a:t>
            </a:r>
            <a:endParaRPr lang="en-US" sz="4300" b="1" dirty="0">
              <a:latin typeface="Arial"/>
              <a:cs typeface="Arial"/>
            </a:endParaRPr>
          </a:p>
        </p:txBody>
      </p:sp>
      <p:sp>
        <p:nvSpPr>
          <p:cNvPr id="9" name="Content Placeholder 8"/>
          <p:cNvSpPr>
            <a:spLocks noGrp="1"/>
          </p:cNvSpPr>
          <p:nvPr>
            <p:ph idx="1"/>
          </p:nvPr>
        </p:nvSpPr>
        <p:spPr>
          <a:xfrm>
            <a:off x="585546" y="1970427"/>
            <a:ext cx="8036298" cy="4364282"/>
          </a:xfrm>
        </p:spPr>
        <p:txBody>
          <a:bodyPr>
            <a:noAutofit/>
          </a:bodyPr>
          <a:lstStyle/>
          <a:p>
            <a:pPr fontAlgn="b">
              <a:spcBef>
                <a:spcPts val="500"/>
              </a:spcBef>
            </a:pPr>
            <a:r>
              <a:rPr lang="en-US" dirty="0">
                <a:effectLst/>
                <a:latin typeface="Arial"/>
                <a:cs typeface="Arial"/>
              </a:rPr>
              <a:t>Use </a:t>
            </a:r>
            <a:r>
              <a:rPr lang="en-US" dirty="0" err="1">
                <a:effectLst/>
                <a:latin typeface="Arial"/>
                <a:cs typeface="Arial"/>
              </a:rPr>
              <a:t>iOS</a:t>
            </a:r>
            <a:r>
              <a:rPr lang="en-US" dirty="0">
                <a:effectLst/>
                <a:latin typeface="Arial"/>
                <a:cs typeface="Arial"/>
              </a:rPr>
              <a:t> library to merge 2 audio </a:t>
            </a:r>
            <a:r>
              <a:rPr lang="en-US" dirty="0" smtClean="0">
                <a:effectLst/>
                <a:latin typeface="Arial"/>
                <a:cs typeface="Arial"/>
              </a:rPr>
              <a:t>files</a:t>
            </a:r>
          </a:p>
          <a:p>
            <a:pPr fontAlgn="b">
              <a:spcBef>
                <a:spcPts val="500"/>
              </a:spcBef>
            </a:pPr>
            <a:r>
              <a:rPr lang="en-US" dirty="0" smtClean="0">
                <a:effectLst/>
                <a:latin typeface="Arial"/>
                <a:cs typeface="Arial"/>
              </a:rPr>
              <a:t>Play multiple audio tracks in sync</a:t>
            </a:r>
          </a:p>
          <a:p>
            <a:pPr fontAlgn="b">
              <a:spcBef>
                <a:spcPts val="500"/>
              </a:spcBef>
            </a:pPr>
            <a:r>
              <a:rPr lang="en-US" dirty="0" smtClean="0">
                <a:effectLst/>
                <a:latin typeface="Arial"/>
                <a:cs typeface="Arial"/>
              </a:rPr>
              <a:t>Record </a:t>
            </a:r>
            <a:r>
              <a:rPr lang="en-US" dirty="0">
                <a:effectLst/>
                <a:latin typeface="Arial"/>
                <a:cs typeface="Arial"/>
              </a:rPr>
              <a:t>audio from microphone</a:t>
            </a:r>
          </a:p>
          <a:p>
            <a:pPr fontAlgn="b">
              <a:spcBef>
                <a:spcPts val="500"/>
              </a:spcBef>
            </a:pPr>
            <a:r>
              <a:rPr lang="en-US" dirty="0" smtClean="0">
                <a:effectLst/>
                <a:latin typeface="Arial"/>
                <a:cs typeface="Arial"/>
              </a:rPr>
              <a:t>Enable </a:t>
            </a:r>
            <a:r>
              <a:rPr lang="en-US" dirty="0">
                <a:effectLst/>
                <a:latin typeface="Arial"/>
                <a:cs typeface="Arial"/>
              </a:rPr>
              <a:t>user to select the “part” that they would like to edit.</a:t>
            </a:r>
          </a:p>
          <a:p>
            <a:pPr fontAlgn="b">
              <a:spcBef>
                <a:spcPts val="500"/>
              </a:spcBef>
            </a:pPr>
            <a:r>
              <a:rPr lang="en-US" dirty="0">
                <a:effectLst/>
                <a:latin typeface="Arial"/>
                <a:cs typeface="Arial"/>
              </a:rPr>
              <a:t>UI </a:t>
            </a:r>
            <a:r>
              <a:rPr lang="en-US" dirty="0" smtClean="0">
                <a:effectLst/>
                <a:latin typeface="Arial"/>
                <a:cs typeface="Arial"/>
              </a:rPr>
              <a:t>Gesture Recognition</a:t>
            </a:r>
          </a:p>
          <a:p>
            <a:pPr fontAlgn="b">
              <a:spcBef>
                <a:spcPts val="500"/>
              </a:spcBef>
            </a:pPr>
            <a:r>
              <a:rPr lang="en-US" dirty="0" smtClean="0">
                <a:effectLst/>
                <a:latin typeface="Arial"/>
                <a:cs typeface="Arial"/>
              </a:rPr>
              <a:t>Enable </a:t>
            </a:r>
            <a:r>
              <a:rPr lang="en-US" dirty="0">
                <a:effectLst/>
                <a:latin typeface="Arial"/>
                <a:cs typeface="Arial"/>
              </a:rPr>
              <a:t>users to play back the musical with or without the part that they are replacing.</a:t>
            </a:r>
          </a:p>
          <a:p>
            <a:pPr fontAlgn="b">
              <a:spcBef>
                <a:spcPts val="500"/>
              </a:spcBef>
            </a:pPr>
            <a:r>
              <a:rPr lang="en-US" dirty="0" smtClean="0">
                <a:effectLst/>
                <a:latin typeface="Arial"/>
                <a:cs typeface="Arial"/>
              </a:rPr>
              <a:t>Unit </a:t>
            </a:r>
            <a:r>
              <a:rPr lang="en-US" dirty="0">
                <a:effectLst/>
                <a:latin typeface="Arial"/>
                <a:cs typeface="Arial"/>
              </a:rPr>
              <a:t>Testing</a:t>
            </a:r>
          </a:p>
        </p:txBody>
      </p:sp>
    </p:spTree>
    <p:extLst>
      <p:ext uri="{BB962C8B-B14F-4D97-AF65-F5344CB8AC3E}">
        <p14:creationId xmlns:p14="http://schemas.microsoft.com/office/powerpoint/2010/main" val="36753170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784" y="391478"/>
            <a:ext cx="5596386" cy="3346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Elaboration</a:t>
            </a:r>
            <a:endParaRPr lang="en-US" sz="2400" dirty="0"/>
          </a:p>
        </p:txBody>
      </p:sp>
      <p:sp>
        <p:nvSpPr>
          <p:cNvPr id="6" name="Title 2"/>
          <p:cNvSpPr>
            <a:spLocks noGrp="1"/>
          </p:cNvSpPr>
          <p:nvPr>
            <p:ph type="title"/>
          </p:nvPr>
        </p:nvSpPr>
        <p:spPr>
          <a:xfrm>
            <a:off x="217948" y="338998"/>
            <a:ext cx="7770813" cy="1429871"/>
          </a:xfrm>
        </p:spPr>
        <p:txBody>
          <a:bodyPr>
            <a:normAutofit/>
          </a:bodyPr>
          <a:lstStyle/>
          <a:p>
            <a:pPr algn="l"/>
            <a:r>
              <a:rPr lang="en-US" sz="4300" b="1" dirty="0" smtClean="0">
                <a:latin typeface="Arial"/>
                <a:cs typeface="Arial"/>
              </a:rPr>
              <a:t>Technical Risk Mitigation</a:t>
            </a:r>
            <a:endParaRPr lang="en-US" sz="4300" b="1" dirty="0">
              <a:latin typeface="Arial"/>
              <a:cs typeface="Arial"/>
            </a:endParaRPr>
          </a:p>
        </p:txBody>
      </p:sp>
      <p:sp>
        <p:nvSpPr>
          <p:cNvPr id="9" name="Content Placeholder 8"/>
          <p:cNvSpPr>
            <a:spLocks noGrp="1"/>
          </p:cNvSpPr>
          <p:nvPr>
            <p:ph idx="1"/>
          </p:nvPr>
        </p:nvSpPr>
        <p:spPr>
          <a:xfrm>
            <a:off x="585546" y="1768869"/>
            <a:ext cx="8036298" cy="3955369"/>
          </a:xfrm>
        </p:spPr>
        <p:txBody>
          <a:bodyPr anchor="ctr">
            <a:noAutofit/>
          </a:bodyPr>
          <a:lstStyle/>
          <a:p>
            <a:pPr marL="0" indent="0" algn="ctr" fontAlgn="b">
              <a:spcBef>
                <a:spcPts val="500"/>
              </a:spcBef>
              <a:buNone/>
            </a:pPr>
            <a:r>
              <a:rPr lang="en-US" sz="3000" dirty="0" err="1" smtClean="0">
                <a:effectLst/>
                <a:latin typeface="Arial"/>
                <a:cs typeface="Arial"/>
              </a:rPr>
              <a:t>iPad</a:t>
            </a:r>
            <a:r>
              <a:rPr lang="en-US" sz="3000" dirty="0" smtClean="0">
                <a:effectLst/>
                <a:latin typeface="Arial"/>
                <a:cs typeface="Arial"/>
              </a:rPr>
              <a:t> DEMO</a:t>
            </a:r>
            <a:endParaRPr lang="en-US" sz="3000" dirty="0">
              <a:effectLst/>
              <a:latin typeface="Arial"/>
              <a:cs typeface="Arial"/>
            </a:endParaRPr>
          </a:p>
        </p:txBody>
      </p:sp>
    </p:spTree>
    <p:extLst>
      <p:ext uri="{BB962C8B-B14F-4D97-AF65-F5344CB8AC3E}">
        <p14:creationId xmlns:p14="http://schemas.microsoft.com/office/powerpoint/2010/main" val="8589536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&amp; Mitigation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0548988"/>
              </p:ext>
            </p:extLst>
          </p:nvPr>
        </p:nvGraphicFramePr>
        <p:xfrm>
          <a:off x="217217" y="1550894"/>
          <a:ext cx="8705389" cy="4668519"/>
        </p:xfrm>
        <a:graphic>
          <a:graphicData uri="http://schemas.openxmlformats.org/drawingml/2006/table">
            <a:tbl>
              <a:tblPr firstRow="1" bandRow="1">
                <a:tableStyleId>{073A0DAA-6AF3-43AB-8588-CEC1D06C72B9}</a:tableStyleId>
              </a:tblPr>
              <a:tblGrid>
                <a:gridCol w="2803723"/>
                <a:gridCol w="1176872"/>
                <a:gridCol w="1349942"/>
                <a:gridCol w="3374852"/>
              </a:tblGrid>
              <a:tr h="370840">
                <a:tc>
                  <a:txBody>
                    <a:bodyPr/>
                    <a:lstStyle/>
                    <a:p>
                      <a:r>
                        <a:rPr lang="en-US" dirty="0" smtClean="0">
                          <a:latin typeface="Arial"/>
                          <a:cs typeface="Arial"/>
                        </a:rPr>
                        <a:t>Risk</a:t>
                      </a:r>
                      <a:endParaRPr lang="en-US" dirty="0">
                        <a:latin typeface="Arial"/>
                        <a:cs typeface="Arial"/>
                      </a:endParaRPr>
                    </a:p>
                  </a:txBody>
                  <a:tcPr/>
                </a:tc>
                <a:tc>
                  <a:txBody>
                    <a:bodyPr/>
                    <a:lstStyle/>
                    <a:p>
                      <a:r>
                        <a:rPr lang="en-US" dirty="0" smtClean="0">
                          <a:latin typeface="Arial"/>
                          <a:cs typeface="Arial"/>
                        </a:rPr>
                        <a:t>Severity</a:t>
                      </a:r>
                      <a:endParaRPr lang="en-US" dirty="0">
                        <a:latin typeface="Arial"/>
                        <a:cs typeface="Arial"/>
                      </a:endParaRPr>
                    </a:p>
                  </a:txBody>
                  <a:tcPr/>
                </a:tc>
                <a:tc>
                  <a:txBody>
                    <a:bodyPr/>
                    <a:lstStyle/>
                    <a:p>
                      <a:r>
                        <a:rPr lang="en-US" dirty="0" smtClean="0">
                          <a:latin typeface="Arial"/>
                          <a:cs typeface="Arial"/>
                        </a:rPr>
                        <a:t>Likelihood</a:t>
                      </a:r>
                      <a:endParaRPr lang="en-US" dirty="0">
                        <a:latin typeface="Arial"/>
                        <a:cs typeface="Arial"/>
                      </a:endParaRPr>
                    </a:p>
                  </a:txBody>
                  <a:tcPr/>
                </a:tc>
                <a:tc>
                  <a:txBody>
                    <a:bodyPr/>
                    <a:lstStyle/>
                    <a:p>
                      <a:r>
                        <a:rPr lang="en-US" dirty="0" smtClean="0">
                          <a:latin typeface="Arial"/>
                          <a:cs typeface="Arial"/>
                        </a:rPr>
                        <a:t>Mitigation</a:t>
                      </a:r>
                      <a:endParaRPr lang="en-US" dirty="0">
                        <a:latin typeface="Arial"/>
                        <a:cs typeface="Arial"/>
                      </a:endParaRPr>
                    </a:p>
                  </a:txBody>
                  <a:tcPr/>
                </a:tc>
              </a:tr>
              <a:tr h="370840">
                <a:tc>
                  <a:txBody>
                    <a:bodyPr/>
                    <a:lstStyle/>
                    <a:p>
                      <a:r>
                        <a:rPr lang="en-US" b="1" dirty="0" smtClean="0">
                          <a:latin typeface="Arial"/>
                          <a:cs typeface="Arial"/>
                        </a:rPr>
                        <a:t>Scope</a:t>
                      </a:r>
                      <a:r>
                        <a:rPr lang="en-US" b="1" baseline="0" dirty="0" smtClean="0">
                          <a:latin typeface="Arial"/>
                          <a:cs typeface="Arial"/>
                        </a:rPr>
                        <a:t> Risk</a:t>
                      </a:r>
                      <a:endParaRPr lang="en-US" b="1" dirty="0" smtClean="0">
                        <a:latin typeface="Arial"/>
                        <a:cs typeface="Arial"/>
                      </a:endParaRPr>
                    </a:p>
                    <a:p>
                      <a:r>
                        <a:rPr lang="en-US" dirty="0" smtClean="0">
                          <a:latin typeface="Arial"/>
                          <a:cs typeface="Arial"/>
                        </a:rPr>
                        <a:t>Scope/requirements</a:t>
                      </a:r>
                      <a:r>
                        <a:rPr lang="en-US" baseline="0" dirty="0" smtClean="0">
                          <a:latin typeface="Arial"/>
                          <a:cs typeface="Arial"/>
                        </a:rPr>
                        <a:t> specified by the Client might be misinterpreted by the team</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Medium</a:t>
                      </a:r>
                      <a:endParaRPr lang="en-US" dirty="0">
                        <a:latin typeface="Arial"/>
                        <a:cs typeface="Arial"/>
                      </a:endParaRPr>
                    </a:p>
                  </a:txBody>
                  <a:tcPr/>
                </a:tc>
                <a:tc>
                  <a:txBody>
                    <a:bodyPr/>
                    <a:lstStyle/>
                    <a:p>
                      <a:pPr marL="285750" indent="-285750">
                        <a:buFontTx/>
                        <a:buChar char="-"/>
                      </a:pPr>
                      <a:endParaRPr lang="en-US" dirty="0" smtClean="0">
                        <a:latin typeface="Arial"/>
                        <a:cs typeface="Arial"/>
                      </a:endParaRPr>
                    </a:p>
                    <a:p>
                      <a:pPr marL="285750" lvl="0" indent="-285750">
                        <a:buFontTx/>
                        <a:buChar char="-"/>
                      </a:pPr>
                      <a:r>
                        <a:rPr lang="en-US" sz="1800" kern="1200" dirty="0" smtClean="0">
                          <a:effectLst/>
                          <a:latin typeface="Arial"/>
                          <a:cs typeface="Arial"/>
                        </a:rPr>
                        <a:t>Develop </a:t>
                      </a:r>
                      <a:r>
                        <a:rPr lang="en-US" sz="1800" kern="1200" dirty="0" smtClean="0">
                          <a:effectLst/>
                          <a:latin typeface="Arial"/>
                          <a:cs typeface="Arial"/>
                        </a:rPr>
                        <a:t>prototype </a:t>
                      </a:r>
                      <a:r>
                        <a:rPr lang="en-US" sz="1800" kern="1200" dirty="0" smtClean="0">
                          <a:effectLst/>
                          <a:latin typeface="Arial"/>
                          <a:cs typeface="Arial"/>
                        </a:rPr>
                        <a:t>during elaboration phase so as to ensure that both Client and team understand the requirements fully</a:t>
                      </a:r>
                    </a:p>
                    <a:p>
                      <a:pPr marL="285750" indent="-285750">
                        <a:buFontTx/>
                        <a:buChar char="-"/>
                      </a:pPr>
                      <a:r>
                        <a:rPr lang="en-US" sz="1800" kern="1200" dirty="0" smtClean="0">
                          <a:effectLst/>
                          <a:latin typeface="Arial"/>
                          <a:cs typeface="Arial"/>
                        </a:rPr>
                        <a:t>Scope is divided into smaller features</a:t>
                      </a:r>
                      <a:endParaRPr lang="en-US" dirty="0">
                        <a:latin typeface="Arial"/>
                        <a:cs typeface="Arial"/>
                      </a:endParaRPr>
                    </a:p>
                  </a:txBody>
                  <a:tcPr/>
                </a:tc>
              </a:tr>
              <a:tr h="370840">
                <a:tc>
                  <a:txBody>
                    <a:bodyPr/>
                    <a:lstStyle/>
                    <a:p>
                      <a:r>
                        <a:rPr lang="en-US" b="1" dirty="0" smtClean="0">
                          <a:latin typeface="Arial"/>
                          <a:cs typeface="Arial"/>
                        </a:rPr>
                        <a:t>Team</a:t>
                      </a:r>
                      <a:r>
                        <a:rPr lang="en-US" b="1" baseline="0" dirty="0" smtClean="0">
                          <a:latin typeface="Arial"/>
                          <a:cs typeface="Arial"/>
                        </a:rPr>
                        <a:t> Risk</a:t>
                      </a:r>
                      <a:endParaRPr lang="en-US" b="1" dirty="0" smtClean="0">
                        <a:latin typeface="Arial"/>
                        <a:cs typeface="Arial"/>
                      </a:endParaRPr>
                    </a:p>
                    <a:p>
                      <a:r>
                        <a:rPr lang="en-US" dirty="0" smtClean="0">
                          <a:latin typeface="Arial"/>
                          <a:cs typeface="Arial"/>
                        </a:rPr>
                        <a:t>Varied</a:t>
                      </a:r>
                      <a:r>
                        <a:rPr lang="en-US" baseline="0" dirty="0" smtClean="0">
                          <a:latin typeface="Arial"/>
                          <a:cs typeface="Arial"/>
                        </a:rPr>
                        <a:t> technical capabilities of each team member</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Medium</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pPr marL="285750" indent="-285750">
                        <a:buFontTx/>
                        <a:buChar char="-"/>
                      </a:pPr>
                      <a:endParaRPr lang="en-US" dirty="0" smtClean="0">
                        <a:latin typeface="Arial"/>
                        <a:cs typeface="Arial"/>
                      </a:endParaRPr>
                    </a:p>
                    <a:p>
                      <a:pPr marL="285750" indent="-285750">
                        <a:buFontTx/>
                        <a:buChar char="-"/>
                      </a:pPr>
                      <a:r>
                        <a:rPr lang="en-US" dirty="0" smtClean="0">
                          <a:latin typeface="Arial"/>
                          <a:cs typeface="Arial"/>
                        </a:rPr>
                        <a:t>Scope is divided</a:t>
                      </a:r>
                      <a:r>
                        <a:rPr lang="en-US" baseline="0" dirty="0" smtClean="0">
                          <a:latin typeface="Arial"/>
                          <a:cs typeface="Arial"/>
                        </a:rPr>
                        <a:t> into smaller features and a</a:t>
                      </a:r>
                      <a:r>
                        <a:rPr lang="en-US" dirty="0" smtClean="0">
                          <a:latin typeface="Arial"/>
                          <a:cs typeface="Arial"/>
                        </a:rPr>
                        <a:t>ssign</a:t>
                      </a:r>
                      <a:r>
                        <a:rPr lang="en-US" baseline="0" dirty="0" smtClean="0">
                          <a:latin typeface="Arial"/>
                          <a:cs typeface="Arial"/>
                        </a:rPr>
                        <a:t> features based on capabilities of each team member </a:t>
                      </a:r>
                    </a:p>
                    <a:p>
                      <a:pPr marL="285750" indent="-285750">
                        <a:buFontTx/>
                        <a:buChar char="-"/>
                      </a:pPr>
                      <a:r>
                        <a:rPr lang="en-US" dirty="0" smtClean="0">
                          <a:latin typeface="Arial"/>
                          <a:cs typeface="Arial"/>
                        </a:rPr>
                        <a:t>Sharing</a:t>
                      </a:r>
                      <a:r>
                        <a:rPr lang="en-US" baseline="0" dirty="0" smtClean="0">
                          <a:latin typeface="Arial"/>
                          <a:cs typeface="Arial"/>
                        </a:rPr>
                        <a:t> of knowledge within the team</a:t>
                      </a:r>
                      <a:endParaRPr lang="en-US" dirty="0">
                        <a:latin typeface="Arial"/>
                        <a:cs typeface="Arial"/>
                      </a:endParaRPr>
                    </a:p>
                  </a:txBody>
                  <a:tcPr/>
                </a:tc>
              </a:tr>
            </a:tbl>
          </a:graphicData>
        </a:graphic>
      </p:graphicFrame>
    </p:spTree>
    <p:extLst>
      <p:ext uri="{BB962C8B-B14F-4D97-AF65-F5344CB8AC3E}">
        <p14:creationId xmlns:p14="http://schemas.microsoft.com/office/powerpoint/2010/main" val="38699918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&amp; Mitigation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34715318"/>
              </p:ext>
            </p:extLst>
          </p:nvPr>
        </p:nvGraphicFramePr>
        <p:xfrm>
          <a:off x="301493" y="1450622"/>
          <a:ext cx="8537567" cy="4942840"/>
        </p:xfrm>
        <a:graphic>
          <a:graphicData uri="http://schemas.openxmlformats.org/drawingml/2006/table">
            <a:tbl>
              <a:tblPr firstRow="1" bandRow="1">
                <a:tableStyleId>{073A0DAA-6AF3-43AB-8588-CEC1D06C72B9}</a:tableStyleId>
              </a:tblPr>
              <a:tblGrid>
                <a:gridCol w="2986558"/>
                <a:gridCol w="1069318"/>
                <a:gridCol w="1323917"/>
                <a:gridCol w="3157774"/>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effectLst/>
                          <a:latin typeface="Arial"/>
                          <a:cs typeface="Arial"/>
                        </a:rPr>
                        <a:t>Risk</a:t>
                      </a:r>
                      <a:endParaRPr lang="en-US" sz="1800" kern="1200" dirty="0" smtClean="0">
                        <a:solidFill>
                          <a:schemeClr val="tx1"/>
                        </a:solidFill>
                        <a:effectLst/>
                        <a:latin typeface="Arial"/>
                        <a:ea typeface="+mn-ea"/>
                        <a:cs typeface="Arial"/>
                      </a:endParaRPr>
                    </a:p>
                  </a:txBody>
                  <a:tcPr/>
                </a:tc>
                <a:tc>
                  <a:txBody>
                    <a:bodyPr/>
                    <a:lstStyle/>
                    <a:p>
                      <a:r>
                        <a:rPr lang="en-US" dirty="0" smtClean="0">
                          <a:latin typeface="Arial"/>
                          <a:cs typeface="Arial"/>
                        </a:rPr>
                        <a:t>Severity</a:t>
                      </a:r>
                      <a:endParaRPr lang="en-US" dirty="0">
                        <a:latin typeface="Arial"/>
                        <a:cs typeface="Arial"/>
                      </a:endParaRPr>
                    </a:p>
                  </a:txBody>
                  <a:tcPr/>
                </a:tc>
                <a:tc>
                  <a:txBody>
                    <a:bodyPr/>
                    <a:lstStyle/>
                    <a:p>
                      <a:r>
                        <a:rPr lang="en-US" dirty="0" smtClean="0">
                          <a:latin typeface="Arial"/>
                          <a:cs typeface="Arial"/>
                        </a:rPr>
                        <a:t>Likelihood</a:t>
                      </a:r>
                      <a:endParaRPr lang="en-US" dirty="0">
                        <a:latin typeface="Arial"/>
                        <a:cs typeface="Arial"/>
                      </a:endParaRPr>
                    </a:p>
                  </a:txBody>
                  <a:tcPr/>
                </a:tc>
                <a:tc>
                  <a:txBody>
                    <a:bodyPr/>
                    <a:lstStyle/>
                    <a:p>
                      <a:pPr marL="0" indent="0">
                        <a:buFontTx/>
                        <a:buNone/>
                      </a:pPr>
                      <a:r>
                        <a:rPr lang="en-US" dirty="0" smtClean="0">
                          <a:latin typeface="Arial"/>
                          <a:cs typeface="Arial"/>
                        </a:rPr>
                        <a:t>Mitigation</a:t>
                      </a:r>
                      <a:endParaRPr lang="en-US" dirty="0">
                        <a:latin typeface="Arial"/>
                        <a:cs typeface="Arial"/>
                      </a:endParaRPr>
                    </a:p>
                  </a:txBody>
                  <a:tcPr/>
                </a:tc>
              </a:tr>
              <a:tr h="370840">
                <a:tc>
                  <a:txBody>
                    <a:bodyPr/>
                    <a:lstStyle/>
                    <a:p>
                      <a:r>
                        <a:rPr lang="en-US" b="1" dirty="0" smtClean="0">
                          <a:latin typeface="Arial"/>
                          <a:cs typeface="Arial"/>
                        </a:rPr>
                        <a:t>Management</a:t>
                      </a:r>
                      <a:r>
                        <a:rPr lang="en-US" b="1" baseline="0" dirty="0" smtClean="0">
                          <a:latin typeface="Arial"/>
                          <a:cs typeface="Arial"/>
                        </a:rPr>
                        <a:t> Risk</a:t>
                      </a:r>
                    </a:p>
                    <a:p>
                      <a:pPr marL="285750" indent="-285750">
                        <a:buFontTx/>
                        <a:buChar char="-"/>
                      </a:pPr>
                      <a:r>
                        <a:rPr lang="en-US" baseline="0" dirty="0" smtClean="0">
                          <a:latin typeface="Arial"/>
                          <a:cs typeface="Arial"/>
                        </a:rPr>
                        <a:t>Most members had internship responsibility throughout Summer</a:t>
                      </a:r>
                      <a:endParaRPr lang="en-US" baseline="0" dirty="0">
                        <a:latin typeface="Arial"/>
                        <a:cs typeface="Arial"/>
                      </a:endParaRPr>
                    </a:p>
                    <a:p>
                      <a:pPr marL="285750" indent="-285750">
                        <a:buFontTx/>
                        <a:buChar char="-"/>
                      </a:pPr>
                      <a:r>
                        <a:rPr lang="en-US" baseline="0" dirty="0" smtClean="0">
                          <a:latin typeface="Arial"/>
                          <a:cs typeface="Arial"/>
                        </a:rPr>
                        <a:t>Difficulty in ensuring that all team members are aware of the overall status of the project</a:t>
                      </a:r>
                      <a:endParaRPr lang="en-US" b="0" baseline="0" dirty="0" smtClean="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p>
                    <a:p>
                      <a:endParaRPr lang="en-US" dirty="0" smtClean="0">
                        <a:latin typeface="Arial"/>
                        <a:cs typeface="Arial"/>
                      </a:endParaRPr>
                    </a:p>
                    <a:p>
                      <a:endParaRPr lang="en-US" dirty="0" smtClean="0">
                        <a:latin typeface="Arial"/>
                        <a:cs typeface="Arial"/>
                      </a:endParaRPr>
                    </a:p>
                    <a:p>
                      <a:endParaRPr lang="en-US" dirty="0" smtClean="0">
                        <a:latin typeface="Arial"/>
                        <a:cs typeface="Arial"/>
                      </a:endParaRPr>
                    </a:p>
                    <a:p>
                      <a:r>
                        <a:rPr lang="en-US" dirty="0" smtClean="0">
                          <a:latin typeface="Arial"/>
                          <a:cs typeface="Arial"/>
                        </a:rPr>
                        <a:t>Medium</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p>
                    <a:p>
                      <a:endParaRPr lang="en-US" dirty="0" smtClean="0">
                        <a:latin typeface="Arial"/>
                        <a:cs typeface="Arial"/>
                      </a:endParaRPr>
                    </a:p>
                    <a:p>
                      <a:endParaRPr lang="en-US" dirty="0" smtClean="0">
                        <a:latin typeface="Arial"/>
                        <a:cs typeface="Arial"/>
                      </a:endParaRPr>
                    </a:p>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pPr marL="0" indent="0">
                        <a:buFontTx/>
                        <a:buNone/>
                      </a:pPr>
                      <a:endParaRPr lang="en-US" dirty="0" smtClean="0">
                        <a:latin typeface="Arial"/>
                        <a:cs typeface="Arial"/>
                      </a:endParaRPr>
                    </a:p>
                    <a:p>
                      <a:pPr marL="285750" indent="-285750">
                        <a:buFontTx/>
                        <a:buChar char="-"/>
                      </a:pPr>
                      <a:r>
                        <a:rPr lang="en-US" dirty="0" smtClean="0">
                          <a:latin typeface="Arial"/>
                          <a:cs typeface="Arial"/>
                        </a:rPr>
                        <a:t>Agreed </a:t>
                      </a:r>
                      <a:r>
                        <a:rPr lang="en-US" baseline="0" dirty="0" smtClean="0">
                          <a:latin typeface="Arial"/>
                          <a:cs typeface="Arial"/>
                        </a:rPr>
                        <a:t>on the items need to be done and work was delegated accordingly</a:t>
                      </a:r>
                      <a:endParaRPr lang="en-US" dirty="0" smtClean="0">
                        <a:latin typeface="Arial"/>
                        <a:cs typeface="Arial"/>
                      </a:endParaRPr>
                    </a:p>
                    <a:p>
                      <a:pPr marL="285750" indent="-285750">
                        <a:buFontTx/>
                        <a:buChar char="-"/>
                      </a:pPr>
                      <a:r>
                        <a:rPr lang="en-US" dirty="0" smtClean="0">
                          <a:latin typeface="Arial"/>
                          <a:cs typeface="Arial"/>
                        </a:rPr>
                        <a:t>Fixed</a:t>
                      </a:r>
                      <a:r>
                        <a:rPr lang="en-US" baseline="0" dirty="0" smtClean="0">
                          <a:latin typeface="Arial"/>
                          <a:cs typeface="Arial"/>
                        </a:rPr>
                        <a:t> meeting time at least once a week to update each other on project progress</a:t>
                      </a:r>
                    </a:p>
                  </a:txBody>
                  <a:tcPr/>
                </a:tc>
              </a:tr>
              <a:tr h="370840">
                <a:tc>
                  <a:txBody>
                    <a:bodyPr/>
                    <a:lstStyle/>
                    <a:p>
                      <a:r>
                        <a:rPr lang="en-US" b="1" dirty="0" smtClean="0">
                          <a:latin typeface="Arial"/>
                          <a:cs typeface="Arial"/>
                        </a:rPr>
                        <a:t>Technical</a:t>
                      </a:r>
                      <a:r>
                        <a:rPr lang="en-US" b="1" baseline="0" dirty="0" smtClean="0">
                          <a:latin typeface="Arial"/>
                          <a:cs typeface="Arial"/>
                        </a:rPr>
                        <a:t> Risk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dirty="0" smtClean="0">
                          <a:effectLst/>
                          <a:latin typeface="Arial"/>
                          <a:cs typeface="Arial"/>
                        </a:rPr>
                        <a:t>Unfamiliarity</a:t>
                      </a:r>
                      <a:r>
                        <a:rPr lang="en-US" sz="1800" kern="1200" baseline="0" dirty="0" smtClean="0">
                          <a:effectLst/>
                          <a:latin typeface="Arial"/>
                          <a:cs typeface="Arial"/>
                        </a:rPr>
                        <a:t> with Objective-C/Cocoa Touch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200" baseline="0" dirty="0" smtClean="0">
                          <a:effectLst/>
                          <a:latin typeface="Arial"/>
                          <a:cs typeface="Arial"/>
                        </a:rPr>
                        <a:t>None </a:t>
                      </a:r>
                      <a:r>
                        <a:rPr lang="en-US" sz="1800" kern="1200" baseline="0" dirty="0" smtClean="0">
                          <a:effectLst/>
                          <a:latin typeface="Arial"/>
                          <a:cs typeface="Arial"/>
                        </a:rPr>
                        <a:t>has </a:t>
                      </a:r>
                      <a:r>
                        <a:rPr lang="en-US" sz="1800" kern="1200" baseline="0" dirty="0" smtClean="0">
                          <a:effectLst/>
                          <a:latin typeface="Arial"/>
                          <a:cs typeface="Arial"/>
                        </a:rPr>
                        <a:t>knowledge in </a:t>
                      </a:r>
                      <a:r>
                        <a:rPr lang="en-US" sz="1800" kern="1200" baseline="0" dirty="0" err="1" smtClean="0">
                          <a:effectLst/>
                          <a:latin typeface="Arial"/>
                          <a:cs typeface="Arial"/>
                        </a:rPr>
                        <a:t>iPad</a:t>
                      </a:r>
                      <a:r>
                        <a:rPr lang="en-US" sz="1800" kern="1200" baseline="0" dirty="0" smtClean="0">
                          <a:effectLst/>
                          <a:latin typeface="Arial"/>
                          <a:cs typeface="Arial"/>
                        </a:rPr>
                        <a:t> Application graphics design</a:t>
                      </a:r>
                    </a:p>
                  </a:txBody>
                  <a:tcPr/>
                </a:tc>
                <a:tc>
                  <a:txBody>
                    <a:bodyPr/>
                    <a:lstStyle/>
                    <a:p>
                      <a:endParaRPr lang="en-US" dirty="0" smtClean="0">
                        <a:latin typeface="Arial"/>
                        <a:cs typeface="Arial"/>
                      </a:endParaRPr>
                    </a:p>
                    <a:p>
                      <a:r>
                        <a:rPr lang="en-US" dirty="0" smtClean="0">
                          <a:latin typeface="Arial"/>
                          <a:cs typeface="Arial"/>
                        </a:rPr>
                        <a:t>High</a:t>
                      </a:r>
                    </a:p>
                    <a:p>
                      <a:endParaRPr lang="en-US" dirty="0" smtClean="0">
                        <a:latin typeface="Arial"/>
                        <a:cs typeface="Arial"/>
                      </a:endParaRPr>
                    </a:p>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endParaRPr lang="en-US" dirty="0" smtClean="0">
                        <a:latin typeface="Arial"/>
                        <a:cs typeface="Arial"/>
                      </a:endParaRPr>
                    </a:p>
                    <a:p>
                      <a:r>
                        <a:rPr lang="en-US" dirty="0" smtClean="0">
                          <a:latin typeface="Arial"/>
                          <a:cs typeface="Arial"/>
                        </a:rPr>
                        <a:t>High</a:t>
                      </a:r>
                    </a:p>
                    <a:p>
                      <a:endParaRPr lang="en-US" dirty="0" smtClean="0">
                        <a:latin typeface="Arial"/>
                        <a:cs typeface="Arial"/>
                      </a:endParaRPr>
                    </a:p>
                    <a:p>
                      <a:endParaRPr lang="en-US" dirty="0" smtClean="0">
                        <a:latin typeface="Arial"/>
                        <a:cs typeface="Arial"/>
                      </a:endParaRPr>
                    </a:p>
                    <a:p>
                      <a:r>
                        <a:rPr lang="en-US" dirty="0" smtClean="0">
                          <a:latin typeface="Arial"/>
                          <a:cs typeface="Arial"/>
                        </a:rPr>
                        <a:t>High</a:t>
                      </a:r>
                      <a:endParaRPr lang="en-US" dirty="0">
                        <a:latin typeface="Arial"/>
                        <a:cs typeface="Arial"/>
                      </a:endParaRPr>
                    </a:p>
                  </a:txBody>
                  <a:tcPr/>
                </a:tc>
                <a:tc>
                  <a:txBody>
                    <a:bodyPr/>
                    <a:lstStyle/>
                    <a:p>
                      <a:pPr marL="285750" indent="-285750">
                        <a:buFontTx/>
                        <a:buChar char="-"/>
                      </a:pPr>
                      <a:endParaRPr lang="en-US" dirty="0" smtClean="0">
                        <a:latin typeface="Arial"/>
                        <a:cs typeface="Arial"/>
                      </a:endParaRPr>
                    </a:p>
                    <a:p>
                      <a:pPr marL="285750" indent="-285750">
                        <a:buFontTx/>
                        <a:buChar char="-"/>
                      </a:pPr>
                      <a:r>
                        <a:rPr lang="en-US" sz="1800" dirty="0" smtClean="0">
                          <a:latin typeface="Arial"/>
                          <a:cs typeface="Arial"/>
                        </a:rPr>
                        <a:t>Exploration</a:t>
                      </a:r>
                      <a:r>
                        <a:rPr lang="en-US" sz="1800" baseline="0" dirty="0" smtClean="0">
                          <a:latin typeface="Arial"/>
                          <a:cs typeface="Arial"/>
                        </a:rPr>
                        <a:t> and build working prototype during elaboration phase</a:t>
                      </a:r>
                    </a:p>
                    <a:p>
                      <a:pPr marL="285750" indent="-285750">
                        <a:buFontTx/>
                        <a:buChar char="-"/>
                      </a:pPr>
                      <a:r>
                        <a:rPr lang="en-US" sz="1800" baseline="0" dirty="0" smtClean="0">
                          <a:latin typeface="Arial"/>
                          <a:cs typeface="Arial"/>
                        </a:rPr>
                        <a:t>Engage professional designers to get feedback to enhance user experience</a:t>
                      </a:r>
                      <a:endParaRPr lang="en-US" sz="1800" dirty="0">
                        <a:latin typeface="Arial"/>
                        <a:cs typeface="Arial"/>
                      </a:endParaRPr>
                    </a:p>
                  </a:txBody>
                  <a:tcPr/>
                </a:tc>
              </a:tr>
            </a:tbl>
          </a:graphicData>
        </a:graphic>
      </p:graphicFrame>
    </p:spTree>
    <p:extLst>
      <p:ext uri="{BB962C8B-B14F-4D97-AF65-F5344CB8AC3E}">
        <p14:creationId xmlns:p14="http://schemas.microsoft.com/office/powerpoint/2010/main" val="32662996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Learning Outcomes</a:t>
            </a:r>
            <a:endParaRPr lang="en-US" sz="4300" b="1" dirty="0">
              <a:latin typeface="Arial"/>
              <a:cs typeface="Aria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39256021"/>
              </p:ext>
            </p:extLst>
          </p:nvPr>
        </p:nvGraphicFramePr>
        <p:xfrm>
          <a:off x="685799" y="1901763"/>
          <a:ext cx="7770813" cy="3571239"/>
        </p:xfrm>
        <a:graphic>
          <a:graphicData uri="http://schemas.openxmlformats.org/drawingml/2006/table">
            <a:tbl>
              <a:tblPr firstRow="1" bandRow="1">
                <a:tableStyleId>{8EC20E35-A176-4012-BC5E-935CFFF8708E}</a:tableStyleId>
              </a:tblPr>
              <a:tblGrid>
                <a:gridCol w="644604"/>
                <a:gridCol w="7126209"/>
              </a:tblGrid>
              <a:tr h="370840">
                <a:tc>
                  <a:txBody>
                    <a:bodyPr/>
                    <a:lstStyle/>
                    <a:p>
                      <a:pPr algn="ctr"/>
                      <a:r>
                        <a:rPr lang="en-US" dirty="0" smtClean="0">
                          <a:latin typeface="Arial"/>
                          <a:cs typeface="Arial"/>
                        </a:rPr>
                        <a:t>#</a:t>
                      </a:r>
                      <a:endParaRPr lang="en-US" dirty="0">
                        <a:latin typeface="Arial"/>
                        <a:cs typeface="Arial"/>
                      </a:endParaRPr>
                    </a:p>
                  </a:txBody>
                  <a:tcPr/>
                </a:tc>
                <a:tc>
                  <a:txBody>
                    <a:bodyPr/>
                    <a:lstStyle/>
                    <a:p>
                      <a:r>
                        <a:rPr lang="en-US" dirty="0" smtClean="0">
                          <a:latin typeface="Arial"/>
                          <a:cs typeface="Arial"/>
                        </a:rPr>
                        <a:t>Learning Outcomes</a:t>
                      </a:r>
                      <a:endParaRPr lang="en-US" dirty="0">
                        <a:latin typeface="Arial"/>
                        <a:cs typeface="Arial"/>
                      </a:endParaRPr>
                    </a:p>
                  </a:txBody>
                  <a:tcPr/>
                </a:tc>
              </a:tr>
              <a:tr h="370840">
                <a:tc>
                  <a:txBody>
                    <a:bodyPr/>
                    <a:lstStyle/>
                    <a:p>
                      <a:pPr algn="ctr"/>
                      <a:r>
                        <a:rPr lang="en-US" dirty="0" smtClean="0">
                          <a:latin typeface="Arial"/>
                          <a:cs typeface="Arial"/>
                        </a:rPr>
                        <a:t>1</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Arial"/>
                          <a:cs typeface="Arial"/>
                        </a:rPr>
                        <a:t>Technical Skills</a:t>
                      </a:r>
                      <a:r>
                        <a:rPr lang="en-US" baseline="0" dirty="0" smtClean="0">
                          <a:latin typeface="Arial"/>
                          <a:cs typeface="Arial"/>
                        </a:rPr>
                        <a:t> </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latin typeface="Arial"/>
                          <a:cs typeface="Arial"/>
                        </a:rPr>
                        <a:t>Objective-C and C</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latin typeface="Arial"/>
                          <a:cs typeface="Arial"/>
                        </a:rPr>
                        <a:t>Server Setup</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latin typeface="Arial"/>
                          <a:cs typeface="Arial"/>
                        </a:rPr>
                        <a:t>Python </a:t>
                      </a:r>
                      <a:r>
                        <a:rPr lang="en-US" baseline="0" dirty="0" smtClean="0">
                          <a:latin typeface="Arial"/>
                          <a:cs typeface="Arial"/>
                        </a:rPr>
                        <a:t>and </a:t>
                      </a:r>
                      <a:r>
                        <a:rPr lang="en-US" baseline="0" dirty="0" smtClean="0">
                          <a:latin typeface="Arial"/>
                          <a:cs typeface="Arial"/>
                        </a:rPr>
                        <a:t>Webapp2</a:t>
                      </a:r>
                      <a:endParaRPr lang="en-US" baseline="0" dirty="0" smtClean="0">
                        <a:latin typeface="Arial"/>
                        <a:cs typeface="Arial"/>
                      </a:endParaRPr>
                    </a:p>
                  </a:txBody>
                  <a:tcPr/>
                </a:tc>
              </a:tr>
              <a:tr h="370840">
                <a:tc>
                  <a:txBody>
                    <a:bodyPr/>
                    <a:lstStyle/>
                    <a:p>
                      <a:pPr algn="ctr"/>
                      <a:r>
                        <a:rPr lang="en-US" dirty="0" smtClean="0">
                          <a:latin typeface="Arial"/>
                          <a:cs typeface="Arial"/>
                        </a:rPr>
                        <a:t>2</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Arial"/>
                          <a:cs typeface="Arial"/>
                        </a:rPr>
                        <a:t>Project</a:t>
                      </a:r>
                      <a:r>
                        <a:rPr lang="en-US" b="1" baseline="0" dirty="0" smtClean="0">
                          <a:latin typeface="Arial"/>
                          <a:cs typeface="Arial"/>
                        </a:rPr>
                        <a:t> Management Skills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dirty="0" smtClean="0">
                          <a:latin typeface="Arial"/>
                          <a:cs typeface="Arial"/>
                        </a:rPr>
                        <a:t>Finding</a:t>
                      </a:r>
                      <a:r>
                        <a:rPr lang="en-US" b="0" baseline="0" dirty="0" smtClean="0">
                          <a:latin typeface="Arial"/>
                          <a:cs typeface="Arial"/>
                        </a:rPr>
                        <a:t> the metrics that can best reflect the team’s performance and progress of the project</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latin typeface="Arial"/>
                          <a:cs typeface="Arial"/>
                        </a:rPr>
                        <a:t>Time management as each member has different responsibility/schedule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latin typeface="Arial"/>
                          <a:cs typeface="Arial"/>
                        </a:rPr>
                        <a:t>Mitigating as much risk as possible as throughout the project there might be unforeseen circumstances</a:t>
                      </a:r>
                      <a:endParaRPr lang="en-US" b="0" dirty="0" smtClean="0">
                        <a:latin typeface="Arial"/>
                        <a:cs typeface="Arial"/>
                      </a:endParaRPr>
                    </a:p>
                  </a:txBody>
                  <a:tcPr/>
                </a:tc>
              </a:tr>
            </a:tbl>
          </a:graphicData>
        </a:graphic>
      </p:graphicFrame>
    </p:spTree>
    <p:extLst>
      <p:ext uri="{BB962C8B-B14F-4D97-AF65-F5344CB8AC3E}">
        <p14:creationId xmlns:p14="http://schemas.microsoft.com/office/powerpoint/2010/main" val="27127220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300" b="1" dirty="0" smtClean="0">
                <a:latin typeface="Arial"/>
                <a:cs typeface="Arial"/>
              </a:rPr>
              <a:t>Learning Outcomes</a:t>
            </a:r>
            <a:endParaRPr lang="en-US" sz="4300" b="1" dirty="0">
              <a:latin typeface="Arial"/>
              <a:cs typeface="Aria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1848505"/>
              </p:ext>
            </p:extLst>
          </p:nvPr>
        </p:nvGraphicFramePr>
        <p:xfrm>
          <a:off x="685799" y="1994321"/>
          <a:ext cx="7770813" cy="3114039"/>
        </p:xfrm>
        <a:graphic>
          <a:graphicData uri="http://schemas.openxmlformats.org/drawingml/2006/table">
            <a:tbl>
              <a:tblPr firstRow="1" bandRow="1">
                <a:tableStyleId>{8EC20E35-A176-4012-BC5E-935CFFF8708E}</a:tableStyleId>
              </a:tblPr>
              <a:tblGrid>
                <a:gridCol w="624446"/>
                <a:gridCol w="7146367"/>
              </a:tblGrid>
              <a:tr h="370840">
                <a:tc>
                  <a:txBody>
                    <a:bodyPr/>
                    <a:lstStyle/>
                    <a:p>
                      <a:pPr algn="ctr"/>
                      <a:r>
                        <a:rPr lang="en-US" dirty="0" smtClean="0">
                          <a:latin typeface="Arial"/>
                          <a:cs typeface="Arial"/>
                        </a:rPr>
                        <a:t>#</a:t>
                      </a:r>
                      <a:endParaRPr lang="en-US" dirty="0">
                        <a:latin typeface="Arial"/>
                        <a:cs typeface="Arial"/>
                      </a:endParaRPr>
                    </a:p>
                  </a:txBody>
                  <a:tcPr/>
                </a:tc>
                <a:tc>
                  <a:txBody>
                    <a:bodyPr/>
                    <a:lstStyle/>
                    <a:p>
                      <a:r>
                        <a:rPr lang="en-US" dirty="0" smtClean="0">
                          <a:latin typeface="Arial"/>
                          <a:cs typeface="Arial"/>
                        </a:rPr>
                        <a:t>Learning Outcomes</a:t>
                      </a:r>
                      <a:endParaRPr lang="en-US" dirty="0">
                        <a:latin typeface="Arial"/>
                        <a:cs typeface="Arial"/>
                      </a:endParaRPr>
                    </a:p>
                  </a:txBody>
                  <a:tcPr/>
                </a:tc>
              </a:tr>
              <a:tr h="370840">
                <a:tc>
                  <a:txBody>
                    <a:bodyPr/>
                    <a:lstStyle/>
                    <a:p>
                      <a:pPr algn="ctr"/>
                      <a:r>
                        <a:rPr lang="en-US" dirty="0" smtClean="0">
                          <a:latin typeface="Arial"/>
                          <a:cs typeface="Arial"/>
                        </a:rPr>
                        <a:t>3</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Arial"/>
                          <a:cs typeface="Arial"/>
                        </a:rPr>
                        <a:t>Working</a:t>
                      </a:r>
                      <a:r>
                        <a:rPr lang="en-US" b="1" baseline="0" dirty="0" smtClean="0">
                          <a:latin typeface="Arial"/>
                          <a:cs typeface="Arial"/>
                        </a:rPr>
                        <a:t> in a team</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latin typeface="Arial"/>
                          <a:cs typeface="Arial"/>
                        </a:rPr>
                        <a:t>Ability to leverage on individual’s strength</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latin typeface="Arial"/>
                          <a:cs typeface="Arial"/>
                        </a:rPr>
                        <a:t>Ability to manage each member’s expectation so as to align them to the team’s goals</a:t>
                      </a:r>
                    </a:p>
                  </a:txBody>
                  <a:tcPr/>
                </a:tc>
              </a:tr>
              <a:tr h="370840">
                <a:tc>
                  <a:txBody>
                    <a:bodyPr/>
                    <a:lstStyle/>
                    <a:p>
                      <a:pPr algn="ctr"/>
                      <a:r>
                        <a:rPr lang="en-US" dirty="0" smtClean="0">
                          <a:latin typeface="Arial"/>
                          <a:cs typeface="Arial"/>
                        </a:rPr>
                        <a:t>4</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Arial"/>
                          <a:cs typeface="Arial"/>
                        </a:rPr>
                        <a:t>Communication skills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dirty="0" smtClean="0">
                          <a:latin typeface="Arial"/>
                          <a:cs typeface="Arial"/>
                        </a:rPr>
                        <a:t>2-way communication with Client to ensure complete</a:t>
                      </a:r>
                      <a:r>
                        <a:rPr lang="en-US" b="0" baseline="0" dirty="0" smtClean="0">
                          <a:latin typeface="Arial"/>
                          <a:cs typeface="Arial"/>
                        </a:rPr>
                        <a:t> understanding of requirements from both parties</a:t>
                      </a:r>
                      <a:endParaRPr lang="en-US" b="0" dirty="0" smtClean="0">
                        <a:latin typeface="Arial"/>
                        <a:cs typeface="Arial"/>
                      </a:endParaRPr>
                    </a:p>
                  </a:txBody>
                  <a:tcPr/>
                </a:tc>
              </a:tr>
              <a:tr h="370840">
                <a:tc>
                  <a:txBody>
                    <a:bodyPr/>
                    <a:lstStyle/>
                    <a:p>
                      <a:pPr algn="ctr"/>
                      <a:r>
                        <a:rPr lang="en-US" dirty="0" smtClean="0">
                          <a:latin typeface="Arial"/>
                          <a:cs typeface="Arial"/>
                        </a:rPr>
                        <a:t>5 </a:t>
                      </a:r>
                      <a:endParaRPr lang="en-US" dirty="0">
                        <a:latin typeface="Arial"/>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a:buNone/>
                        <a:tabLst/>
                        <a:defRPr/>
                      </a:pPr>
                      <a:r>
                        <a:rPr lang="en-US" b="1" dirty="0" smtClean="0">
                          <a:latin typeface="Arial"/>
                          <a:cs typeface="Arial"/>
                        </a:rPr>
                        <a:t>E-Commerce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0" dirty="0" smtClean="0">
                          <a:latin typeface="Arial"/>
                          <a:cs typeface="Arial"/>
                        </a:rPr>
                        <a:t>Ability</a:t>
                      </a:r>
                      <a:r>
                        <a:rPr lang="en-US" b="0" baseline="0" dirty="0" smtClean="0">
                          <a:latin typeface="Arial"/>
                          <a:cs typeface="Arial"/>
                        </a:rPr>
                        <a:t> to identify opportunity for revenue generation</a:t>
                      </a:r>
                      <a:endParaRPr lang="en-US" b="0" dirty="0" smtClean="0">
                        <a:latin typeface="Arial"/>
                        <a:cs typeface="Arial"/>
                      </a:endParaRPr>
                    </a:p>
                  </a:txBody>
                  <a:tcPr/>
                </a:tc>
              </a:tr>
            </a:tbl>
          </a:graphicData>
        </a:graphic>
      </p:graphicFrame>
    </p:spTree>
    <p:extLst>
      <p:ext uri="{BB962C8B-B14F-4D97-AF65-F5344CB8AC3E}">
        <p14:creationId xmlns:p14="http://schemas.microsoft.com/office/powerpoint/2010/main" val="7870612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209616318"/>
              </p:ext>
            </p:extLst>
          </p:nvPr>
        </p:nvGraphicFramePr>
        <p:xfrm>
          <a:off x="-465666" y="279829"/>
          <a:ext cx="10117666"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5571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endParaRPr lang="en-US" dirty="0"/>
          </a:p>
        </p:txBody>
      </p:sp>
      <p:pic>
        <p:nvPicPr>
          <p:cNvPr id="18" name="Picture Placeholder 17" descr="Untitled-1.p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456" b="-39456"/>
          <a:stretch>
            <a:fillRect/>
          </a:stretch>
        </p:blipFill>
        <p:spPr/>
      </p:pic>
    </p:spTree>
    <p:extLst>
      <p:ext uri="{BB962C8B-B14F-4D97-AF65-F5344CB8AC3E}">
        <p14:creationId xmlns:p14="http://schemas.microsoft.com/office/powerpoint/2010/main" val="1680202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Editing Functionalities</a:t>
            </a:r>
            <a:br>
              <a:rPr lang="en-US" sz="4300" b="1" dirty="0" smtClean="0">
                <a:latin typeface="Arial"/>
                <a:cs typeface="Arial"/>
              </a:rPr>
            </a:br>
            <a:r>
              <a:rPr lang="en-US" sz="2000" b="1" dirty="0" smtClean="0">
                <a:latin typeface="Arial"/>
                <a:cs typeface="Arial"/>
              </a:rPr>
              <a:t>August Week 2 - 3</a:t>
            </a:r>
            <a:endParaRPr lang="en-US" sz="2000" b="1" dirty="0">
              <a:latin typeface="Arial"/>
              <a:cs typeface="Arial"/>
            </a:endParaRPr>
          </a:p>
        </p:txBody>
      </p:sp>
      <p:sp>
        <p:nvSpPr>
          <p:cNvPr id="6" name="Content Placeholder 8"/>
          <p:cNvSpPr>
            <a:spLocks noGrp="1"/>
          </p:cNvSpPr>
          <p:nvPr>
            <p:ph idx="1"/>
          </p:nvPr>
        </p:nvSpPr>
        <p:spPr>
          <a:xfrm>
            <a:off x="701777" y="2172501"/>
            <a:ext cx="7736267" cy="3910501"/>
          </a:xfrm>
        </p:spPr>
        <p:txBody>
          <a:bodyPr>
            <a:noAutofit/>
          </a:bodyPr>
          <a:lstStyle/>
          <a:p>
            <a:pPr fontAlgn="b">
              <a:spcBef>
                <a:spcPts val="500"/>
              </a:spcBef>
            </a:pPr>
            <a:r>
              <a:rPr lang="en-US" sz="3200" dirty="0" smtClean="0">
                <a:effectLst/>
                <a:latin typeface="Arial"/>
                <a:cs typeface="Arial"/>
              </a:rPr>
              <a:t>Display editing page</a:t>
            </a:r>
          </a:p>
          <a:p>
            <a:pPr fontAlgn="b">
              <a:spcBef>
                <a:spcPts val="500"/>
              </a:spcBef>
            </a:pPr>
            <a:r>
              <a:rPr lang="en-US" sz="3200" dirty="0" smtClean="0">
                <a:effectLst/>
                <a:latin typeface="Arial"/>
                <a:cs typeface="Arial"/>
              </a:rPr>
              <a:t>Musicals are split into different scenes</a:t>
            </a:r>
          </a:p>
          <a:p>
            <a:pPr fontAlgn="b">
              <a:spcBef>
                <a:spcPts val="500"/>
              </a:spcBef>
            </a:pPr>
            <a:r>
              <a:rPr lang="en-US" sz="3200" dirty="0" smtClean="0">
                <a:effectLst/>
                <a:latin typeface="Arial"/>
                <a:cs typeface="Arial"/>
              </a:rPr>
              <a:t>Enable user to select the “part” that they would like to edit.</a:t>
            </a:r>
          </a:p>
          <a:p>
            <a:pPr fontAlgn="b">
              <a:spcBef>
                <a:spcPts val="500"/>
              </a:spcBef>
            </a:pPr>
            <a:r>
              <a:rPr lang="en-US" sz="3200" dirty="0" smtClean="0">
                <a:effectLst/>
                <a:latin typeface="Arial"/>
                <a:cs typeface="Arial"/>
              </a:rPr>
              <a:t>For a chosen musical scene, replace audio with an existing audio file</a:t>
            </a:r>
          </a:p>
        </p:txBody>
      </p:sp>
    </p:spTree>
    <p:extLst>
      <p:ext uri="{BB962C8B-B14F-4D97-AF65-F5344CB8AC3E}">
        <p14:creationId xmlns:p14="http://schemas.microsoft.com/office/powerpoint/2010/main" val="18715749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Editing Functionalities</a:t>
            </a:r>
            <a:br>
              <a:rPr lang="en-US" sz="4300" b="1" dirty="0" smtClean="0">
                <a:latin typeface="Arial"/>
                <a:cs typeface="Arial"/>
              </a:rPr>
            </a:br>
            <a:r>
              <a:rPr lang="en-US" sz="2000" b="1" dirty="0" smtClean="0">
                <a:latin typeface="Arial"/>
                <a:cs typeface="Arial"/>
              </a:rPr>
              <a:t>August Week 3 - 4</a:t>
            </a:r>
            <a:endParaRPr lang="en-US" sz="2000" b="1" dirty="0">
              <a:latin typeface="Arial"/>
              <a:cs typeface="Arial"/>
            </a:endParaRPr>
          </a:p>
        </p:txBody>
      </p:sp>
      <p:sp>
        <p:nvSpPr>
          <p:cNvPr id="7" name="Content Placeholder 8"/>
          <p:cNvSpPr>
            <a:spLocks noGrp="1"/>
          </p:cNvSpPr>
          <p:nvPr>
            <p:ph idx="1"/>
          </p:nvPr>
        </p:nvSpPr>
        <p:spPr>
          <a:xfrm>
            <a:off x="701777" y="1988669"/>
            <a:ext cx="7970194" cy="4211309"/>
          </a:xfrm>
        </p:spPr>
        <p:txBody>
          <a:bodyPr>
            <a:noAutofit/>
          </a:bodyPr>
          <a:lstStyle/>
          <a:p>
            <a:pPr fontAlgn="b">
              <a:spcBef>
                <a:spcPts val="500"/>
              </a:spcBef>
            </a:pPr>
            <a:r>
              <a:rPr lang="en-US" sz="3200" dirty="0">
                <a:effectLst/>
                <a:latin typeface="Arial"/>
                <a:cs typeface="Arial"/>
              </a:rPr>
              <a:t>For a chosen musical scene, replace audio with an audio recording</a:t>
            </a:r>
          </a:p>
          <a:p>
            <a:pPr fontAlgn="b">
              <a:spcBef>
                <a:spcPts val="500"/>
              </a:spcBef>
            </a:pPr>
            <a:r>
              <a:rPr lang="en-US" sz="3200" dirty="0">
                <a:effectLst/>
                <a:latin typeface="Arial"/>
                <a:cs typeface="Arial"/>
              </a:rPr>
              <a:t>For a chosen musical scene, replace video with an existing picture file</a:t>
            </a:r>
          </a:p>
          <a:p>
            <a:pPr fontAlgn="b">
              <a:spcBef>
                <a:spcPts val="500"/>
              </a:spcBef>
            </a:pPr>
            <a:r>
              <a:rPr lang="en-US" sz="3200" dirty="0">
                <a:effectLst/>
                <a:latin typeface="Arial"/>
                <a:cs typeface="Arial"/>
              </a:rPr>
              <a:t>For a chosen musical scene, replace audio with a new picture taken from the app</a:t>
            </a:r>
          </a:p>
          <a:p>
            <a:pPr fontAlgn="b">
              <a:spcBef>
                <a:spcPts val="500"/>
              </a:spcBef>
            </a:pPr>
            <a:r>
              <a:rPr lang="en-US" sz="3200" dirty="0">
                <a:effectLst/>
                <a:latin typeface="Arial"/>
                <a:cs typeface="Arial"/>
              </a:rPr>
              <a:t>Take photo</a:t>
            </a:r>
            <a:endParaRPr lang="en-US" sz="3200" dirty="0" smtClean="0">
              <a:effectLst/>
              <a:latin typeface="Arial"/>
              <a:cs typeface="Arial"/>
            </a:endParaRPr>
          </a:p>
        </p:txBody>
      </p:sp>
    </p:spTree>
    <p:extLst>
      <p:ext uri="{BB962C8B-B14F-4D97-AF65-F5344CB8AC3E}">
        <p14:creationId xmlns:p14="http://schemas.microsoft.com/office/powerpoint/2010/main" val="25046348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Editing Functionalities</a:t>
            </a:r>
            <a:br>
              <a:rPr lang="en-US" sz="4300" b="1" dirty="0" smtClean="0">
                <a:latin typeface="Arial"/>
                <a:cs typeface="Arial"/>
              </a:rPr>
            </a:br>
            <a:r>
              <a:rPr lang="en-US" sz="2000" b="1" dirty="0" smtClean="0">
                <a:latin typeface="Arial"/>
                <a:cs typeface="Arial"/>
              </a:rPr>
              <a:t>August Week 4 - 5</a:t>
            </a:r>
            <a:endParaRPr lang="en-US" sz="2000" b="1" dirty="0">
              <a:latin typeface="Arial"/>
              <a:cs typeface="Arial"/>
            </a:endParaRPr>
          </a:p>
        </p:txBody>
      </p:sp>
      <p:sp>
        <p:nvSpPr>
          <p:cNvPr id="7" name="Content Placeholder 8"/>
          <p:cNvSpPr>
            <a:spLocks noGrp="1"/>
          </p:cNvSpPr>
          <p:nvPr>
            <p:ph idx="1"/>
          </p:nvPr>
        </p:nvSpPr>
        <p:spPr>
          <a:xfrm>
            <a:off x="701777" y="1988669"/>
            <a:ext cx="7970194" cy="4211309"/>
          </a:xfrm>
        </p:spPr>
        <p:txBody>
          <a:bodyPr>
            <a:noAutofit/>
          </a:bodyPr>
          <a:lstStyle/>
          <a:p>
            <a:pPr fontAlgn="b">
              <a:spcBef>
                <a:spcPts val="500"/>
              </a:spcBef>
            </a:pPr>
            <a:r>
              <a:rPr lang="en-US" sz="3200" dirty="0">
                <a:effectLst/>
                <a:latin typeface="Arial"/>
                <a:cs typeface="Arial"/>
              </a:rPr>
              <a:t>Enable users to play back the musical with or without the part that they are replacing.</a:t>
            </a:r>
          </a:p>
          <a:p>
            <a:pPr fontAlgn="b">
              <a:spcBef>
                <a:spcPts val="500"/>
              </a:spcBef>
            </a:pPr>
            <a:r>
              <a:rPr lang="en-US" sz="3200" dirty="0">
                <a:effectLst/>
                <a:latin typeface="Arial"/>
                <a:cs typeface="Arial"/>
              </a:rPr>
              <a:t>Place the words on the screen as users are recording new audio parts.</a:t>
            </a:r>
          </a:p>
          <a:p>
            <a:pPr fontAlgn="b">
              <a:spcBef>
                <a:spcPts val="500"/>
              </a:spcBef>
            </a:pPr>
            <a:r>
              <a:rPr lang="en-US" sz="3200" dirty="0">
                <a:effectLst/>
                <a:latin typeface="Arial"/>
                <a:cs typeface="Arial"/>
              </a:rPr>
              <a:t>UI Integration</a:t>
            </a:r>
            <a:endParaRPr lang="en-US" sz="3200" dirty="0" smtClean="0">
              <a:effectLst/>
              <a:latin typeface="Arial"/>
              <a:cs typeface="Arial"/>
            </a:endParaRPr>
          </a:p>
        </p:txBody>
      </p:sp>
    </p:spTree>
    <p:extLst>
      <p:ext uri="{BB962C8B-B14F-4D97-AF65-F5344CB8AC3E}">
        <p14:creationId xmlns:p14="http://schemas.microsoft.com/office/powerpoint/2010/main" val="216874310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Saving Functionalities</a:t>
            </a:r>
            <a:br>
              <a:rPr lang="en-US" sz="4300" b="1" dirty="0" smtClean="0">
                <a:latin typeface="Arial"/>
                <a:cs typeface="Arial"/>
              </a:rPr>
            </a:br>
            <a:r>
              <a:rPr lang="en-US" sz="2000" b="1" dirty="0" smtClean="0">
                <a:latin typeface="Arial"/>
                <a:cs typeface="Arial"/>
              </a:rPr>
              <a:t>August Week 5 	 	</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r>
              <a:rPr lang="en-US" sz="3200" dirty="0">
                <a:effectLst/>
                <a:latin typeface="Arial"/>
                <a:cs typeface="Arial"/>
              </a:rPr>
              <a:t>Enable </a:t>
            </a:r>
            <a:r>
              <a:rPr lang="en-US" sz="3200" dirty="0" err="1">
                <a:effectLst/>
                <a:latin typeface="Arial"/>
                <a:cs typeface="Arial"/>
              </a:rPr>
              <a:t>autosave</a:t>
            </a:r>
            <a:r>
              <a:rPr lang="en-US" sz="3200" dirty="0">
                <a:effectLst/>
                <a:latin typeface="Arial"/>
                <a:cs typeface="Arial"/>
              </a:rPr>
              <a:t> function each time changes are made to the project and it will be saved as different version so that they can revert back to previous points in the process.</a:t>
            </a:r>
            <a:endParaRPr lang="en-US" sz="3200" dirty="0" smtClean="0">
              <a:effectLst/>
              <a:latin typeface="Arial"/>
              <a:cs typeface="Arial"/>
            </a:endParaRPr>
          </a:p>
        </p:txBody>
      </p:sp>
    </p:spTree>
    <p:extLst>
      <p:ext uri="{BB962C8B-B14F-4D97-AF65-F5344CB8AC3E}">
        <p14:creationId xmlns:p14="http://schemas.microsoft.com/office/powerpoint/2010/main" val="284301462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Saving Functionalities</a:t>
            </a:r>
            <a:br>
              <a:rPr lang="en-US" sz="4300" b="1" dirty="0" smtClean="0">
                <a:latin typeface="Arial"/>
                <a:cs typeface="Arial"/>
              </a:rPr>
            </a:br>
            <a:r>
              <a:rPr lang="en-US" sz="2000" b="1" dirty="0" smtClean="0">
                <a:latin typeface="Arial"/>
                <a:cs typeface="Arial"/>
              </a:rPr>
              <a:t>September Week 1	 	</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r>
              <a:rPr lang="en-US" sz="3200" dirty="0">
                <a:effectLst/>
                <a:latin typeface="Arial"/>
                <a:cs typeface="Arial"/>
              </a:rPr>
              <a:t>Provide some sort of major save function that will clean up past work in progress and reduce the storage needs on the </a:t>
            </a:r>
            <a:r>
              <a:rPr lang="en-US" sz="3200" dirty="0" err="1">
                <a:effectLst/>
                <a:latin typeface="Arial"/>
                <a:cs typeface="Arial"/>
              </a:rPr>
              <a:t>iPad</a:t>
            </a:r>
            <a:r>
              <a:rPr lang="en-US" sz="3200" dirty="0">
                <a:effectLst/>
                <a:latin typeface="Arial"/>
                <a:cs typeface="Arial"/>
              </a:rPr>
              <a:t>.  </a:t>
            </a:r>
          </a:p>
          <a:p>
            <a:pPr fontAlgn="b">
              <a:spcBef>
                <a:spcPts val="500"/>
              </a:spcBef>
            </a:pPr>
            <a:r>
              <a:rPr lang="en-US" sz="3200" dirty="0">
                <a:effectLst/>
                <a:latin typeface="Arial"/>
                <a:cs typeface="Arial"/>
              </a:rPr>
              <a:t>Enable users to play back the musical with their latest photos and audio recordings</a:t>
            </a:r>
            <a:endParaRPr lang="en-US" sz="3200" dirty="0" smtClean="0">
              <a:effectLst/>
              <a:latin typeface="Arial"/>
              <a:cs typeface="Arial"/>
            </a:endParaRPr>
          </a:p>
        </p:txBody>
      </p:sp>
    </p:spTree>
    <p:extLst>
      <p:ext uri="{BB962C8B-B14F-4D97-AF65-F5344CB8AC3E}">
        <p14:creationId xmlns:p14="http://schemas.microsoft.com/office/powerpoint/2010/main" val="202841913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Saving Functionalities</a:t>
            </a:r>
            <a:br>
              <a:rPr lang="en-US" sz="4300" b="1" dirty="0" smtClean="0">
                <a:latin typeface="Arial"/>
                <a:cs typeface="Arial"/>
              </a:rPr>
            </a:br>
            <a:r>
              <a:rPr lang="en-US" sz="2000" b="1" dirty="0" smtClean="0">
                <a:latin typeface="Arial"/>
                <a:cs typeface="Arial"/>
              </a:rPr>
              <a:t>September Week 2	 	</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r>
              <a:rPr lang="en-US" sz="3200" dirty="0">
                <a:effectLst/>
                <a:latin typeface="Arial"/>
                <a:cs typeface="Arial"/>
              </a:rPr>
              <a:t>Include the credits from the original musical at the end of each movie but replace the information for the part(s) that have been re-recorded with the users new information.</a:t>
            </a:r>
            <a:endParaRPr lang="en-US" sz="3200" dirty="0" smtClean="0">
              <a:effectLst/>
              <a:latin typeface="Arial"/>
              <a:cs typeface="Arial"/>
            </a:endParaRPr>
          </a:p>
        </p:txBody>
      </p:sp>
    </p:spTree>
    <p:extLst>
      <p:ext uri="{BB962C8B-B14F-4D97-AF65-F5344CB8AC3E}">
        <p14:creationId xmlns:p14="http://schemas.microsoft.com/office/powerpoint/2010/main" val="1509628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t>Construction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smtClean="0">
                <a:latin typeface="Arial"/>
                <a:cs typeface="Arial"/>
              </a:rPr>
              <a:t>Distribution Functionalities</a:t>
            </a:r>
            <a:br>
              <a:rPr lang="en-US" sz="4300" b="1" dirty="0" smtClean="0">
                <a:latin typeface="Arial"/>
                <a:cs typeface="Arial"/>
              </a:rPr>
            </a:br>
            <a:r>
              <a:rPr lang="en-US" sz="2000" b="1" dirty="0" smtClean="0">
                <a:latin typeface="Arial"/>
                <a:cs typeface="Arial"/>
              </a:rPr>
              <a:t>September Week 3 – 5	</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r>
              <a:rPr lang="en-US" sz="3200" dirty="0">
                <a:effectLst/>
                <a:latin typeface="Arial"/>
                <a:cs typeface="Arial"/>
              </a:rPr>
              <a:t>Once all the audio or all the photos for a part has been completely replaced, enable the user to publish a new movie locally to their system.</a:t>
            </a:r>
            <a:r>
              <a:rPr lang="en-US" sz="3200" dirty="0">
                <a:latin typeface="Arial"/>
                <a:cs typeface="Arial"/>
              </a:rPr>
              <a:t> </a:t>
            </a:r>
            <a:endParaRPr lang="en-US" sz="3200" dirty="0" smtClean="0">
              <a:latin typeface="Arial"/>
              <a:cs typeface="Arial"/>
            </a:endParaRPr>
          </a:p>
          <a:p>
            <a:pPr fontAlgn="b">
              <a:spcBef>
                <a:spcPts val="500"/>
              </a:spcBef>
            </a:pPr>
            <a:r>
              <a:rPr lang="en-US" sz="3200" dirty="0">
                <a:effectLst/>
                <a:latin typeface="Arial"/>
                <a:cs typeface="Arial"/>
              </a:rPr>
              <a:t>Establish FB/</a:t>
            </a:r>
            <a:r>
              <a:rPr lang="en-US" sz="3200" dirty="0" err="1">
                <a:effectLst/>
                <a:latin typeface="Arial"/>
                <a:cs typeface="Arial"/>
              </a:rPr>
              <a:t>Youtube</a:t>
            </a:r>
            <a:r>
              <a:rPr lang="en-US" sz="3200" dirty="0">
                <a:effectLst/>
                <a:latin typeface="Arial"/>
                <a:cs typeface="Arial"/>
              </a:rPr>
              <a:t> link</a:t>
            </a:r>
            <a:r>
              <a:rPr lang="en-US" sz="3200" dirty="0">
                <a:latin typeface="Arial"/>
                <a:cs typeface="Arial"/>
              </a:rPr>
              <a:t> </a:t>
            </a:r>
            <a:endParaRPr lang="en-US" sz="3200" dirty="0" smtClean="0">
              <a:latin typeface="Arial"/>
              <a:cs typeface="Arial"/>
            </a:endParaRPr>
          </a:p>
          <a:p>
            <a:pPr fontAlgn="b">
              <a:spcBef>
                <a:spcPts val="500"/>
              </a:spcBef>
            </a:pPr>
            <a:r>
              <a:rPr lang="en-US" sz="3200" dirty="0" smtClean="0">
                <a:effectLst/>
                <a:latin typeface="Arial"/>
                <a:cs typeface="Arial"/>
              </a:rPr>
              <a:t>Server Setup</a:t>
            </a:r>
          </a:p>
        </p:txBody>
      </p:sp>
    </p:spTree>
    <p:extLst>
      <p:ext uri="{BB962C8B-B14F-4D97-AF65-F5344CB8AC3E}">
        <p14:creationId xmlns:p14="http://schemas.microsoft.com/office/powerpoint/2010/main" val="19592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t>Transition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err="1" smtClean="0">
                <a:latin typeface="Arial"/>
                <a:cs typeface="Arial"/>
              </a:rPr>
              <a:t>iPad</a:t>
            </a:r>
            <a:r>
              <a:rPr lang="en-US" sz="4300" b="1" dirty="0" smtClean="0">
                <a:latin typeface="Arial"/>
                <a:cs typeface="Arial"/>
              </a:rPr>
              <a:t> Deployment</a:t>
            </a:r>
            <a:br>
              <a:rPr lang="en-US" sz="4300" b="1" dirty="0" smtClean="0">
                <a:latin typeface="Arial"/>
                <a:cs typeface="Arial"/>
              </a:rPr>
            </a:br>
            <a:r>
              <a:rPr lang="en-US" sz="2000" b="1" dirty="0" smtClean="0">
                <a:latin typeface="Arial"/>
                <a:cs typeface="Arial"/>
              </a:rPr>
              <a:t>August - November</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endParaRPr lang="en-US" sz="3200" dirty="0" smtClean="0">
              <a:effectLst/>
              <a:latin typeface="Arial"/>
              <a:cs typeface="Arial"/>
            </a:endParaRPr>
          </a:p>
        </p:txBody>
      </p:sp>
    </p:spTree>
    <p:extLst>
      <p:ext uri="{BB962C8B-B14F-4D97-AF65-F5344CB8AC3E}">
        <p14:creationId xmlns:p14="http://schemas.microsoft.com/office/powerpoint/2010/main" val="1178336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898" y="418216"/>
            <a:ext cx="6141788" cy="3144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t>Transition</a:t>
            </a:r>
            <a:endParaRPr lang="en-US" sz="2400" dirty="0"/>
          </a:p>
        </p:txBody>
      </p:sp>
      <p:sp>
        <p:nvSpPr>
          <p:cNvPr id="5" name="Title 2"/>
          <p:cNvSpPr>
            <a:spLocks noGrp="1"/>
          </p:cNvSpPr>
          <p:nvPr>
            <p:ph type="title"/>
          </p:nvPr>
        </p:nvSpPr>
        <p:spPr>
          <a:xfrm>
            <a:off x="217948" y="455982"/>
            <a:ext cx="7770813" cy="1429871"/>
          </a:xfrm>
        </p:spPr>
        <p:txBody>
          <a:bodyPr>
            <a:normAutofit/>
          </a:bodyPr>
          <a:lstStyle/>
          <a:p>
            <a:pPr algn="l"/>
            <a:r>
              <a:rPr lang="en-US" sz="4300" b="1" dirty="0" err="1" smtClean="0">
                <a:latin typeface="Arial"/>
                <a:cs typeface="Arial"/>
              </a:rPr>
              <a:t>AppStore</a:t>
            </a:r>
            <a:r>
              <a:rPr lang="en-US" sz="4300" b="1" dirty="0" smtClean="0">
                <a:latin typeface="Arial"/>
                <a:cs typeface="Arial"/>
              </a:rPr>
              <a:t> Deployment</a:t>
            </a:r>
            <a:br>
              <a:rPr lang="en-US" sz="4300" b="1" dirty="0" smtClean="0">
                <a:latin typeface="Arial"/>
                <a:cs typeface="Arial"/>
              </a:rPr>
            </a:br>
            <a:r>
              <a:rPr lang="en-US" sz="2000" b="1" dirty="0" smtClean="0">
                <a:latin typeface="Arial"/>
                <a:cs typeface="Arial"/>
              </a:rPr>
              <a:t>October Week 3 – November Week 3</a:t>
            </a:r>
            <a:endParaRPr lang="en-US" sz="2000" b="1" dirty="0">
              <a:latin typeface="Arial"/>
              <a:cs typeface="Arial"/>
            </a:endParaRPr>
          </a:p>
        </p:txBody>
      </p:sp>
      <p:sp>
        <p:nvSpPr>
          <p:cNvPr id="7" name="Content Placeholder 8"/>
          <p:cNvSpPr>
            <a:spLocks noGrp="1"/>
          </p:cNvSpPr>
          <p:nvPr>
            <p:ph idx="1"/>
          </p:nvPr>
        </p:nvSpPr>
        <p:spPr>
          <a:xfrm>
            <a:off x="701777" y="2087301"/>
            <a:ext cx="7970194" cy="4211309"/>
          </a:xfrm>
        </p:spPr>
        <p:txBody>
          <a:bodyPr>
            <a:noAutofit/>
          </a:bodyPr>
          <a:lstStyle/>
          <a:p>
            <a:pPr fontAlgn="b">
              <a:spcBef>
                <a:spcPts val="500"/>
              </a:spcBef>
            </a:pPr>
            <a:endParaRPr lang="en-US" sz="3200" dirty="0" smtClean="0">
              <a:effectLst/>
              <a:latin typeface="Arial"/>
              <a:cs typeface="Arial"/>
            </a:endParaRPr>
          </a:p>
        </p:txBody>
      </p:sp>
    </p:spTree>
    <p:extLst>
      <p:ext uri="{BB962C8B-B14F-4D97-AF65-F5344CB8AC3E}">
        <p14:creationId xmlns:p14="http://schemas.microsoft.com/office/powerpoint/2010/main" val="107174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1215966028"/>
              </p:ext>
            </p:extLst>
          </p:nvPr>
        </p:nvGraphicFramePr>
        <p:xfrm>
          <a:off x="-1425222" y="279829"/>
          <a:ext cx="11571111"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955582496"/>
              </p:ext>
            </p:extLst>
          </p:nvPr>
        </p:nvGraphicFramePr>
        <p:xfrm>
          <a:off x="98778" y="279829"/>
          <a:ext cx="9168809" cy="6294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301093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928460363"/>
              </p:ext>
            </p:extLst>
          </p:nvPr>
        </p:nvGraphicFramePr>
        <p:xfrm>
          <a:off x="-1425222" y="279829"/>
          <a:ext cx="11571111"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425131076"/>
              </p:ext>
            </p:extLst>
          </p:nvPr>
        </p:nvGraphicFramePr>
        <p:xfrm>
          <a:off x="-381000" y="299985"/>
          <a:ext cx="9956800" cy="6294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132959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3197522599"/>
              </p:ext>
            </p:extLst>
          </p:nvPr>
        </p:nvGraphicFramePr>
        <p:xfrm>
          <a:off x="-1425222" y="279829"/>
          <a:ext cx="11571111"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67531180"/>
              </p:ext>
            </p:extLst>
          </p:nvPr>
        </p:nvGraphicFramePr>
        <p:xfrm>
          <a:off x="-304800" y="279829"/>
          <a:ext cx="9779000" cy="6294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819662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2873572082"/>
              </p:ext>
            </p:extLst>
          </p:nvPr>
        </p:nvGraphicFramePr>
        <p:xfrm>
          <a:off x="-1425222" y="279829"/>
          <a:ext cx="11571111" cy="6294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506080804"/>
              </p:ext>
            </p:extLst>
          </p:nvPr>
        </p:nvGraphicFramePr>
        <p:xfrm>
          <a:off x="-584200" y="279829"/>
          <a:ext cx="10134600" cy="62943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041269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85800" y="121023"/>
            <a:ext cx="7770813" cy="1429871"/>
          </a:xfrm>
        </p:spPr>
        <p:txBody>
          <a:bodyPr>
            <a:normAutofit/>
          </a:bodyPr>
          <a:lstStyle/>
          <a:p>
            <a:pPr algn="l"/>
            <a:r>
              <a:rPr lang="en-US" sz="4300" b="1" dirty="0" smtClean="0">
                <a:latin typeface="Arial"/>
                <a:cs typeface="Arial"/>
              </a:rPr>
              <a:t>Mini Musical Star</a:t>
            </a:r>
            <a:r>
              <a:rPr lang="en-US" sz="2000" b="1" dirty="0" smtClean="0">
                <a:latin typeface="Arial"/>
                <a:cs typeface="Arial"/>
              </a:rPr>
              <a:t/>
            </a:r>
            <a:br>
              <a:rPr lang="en-US" sz="2000" b="1" dirty="0" smtClean="0">
                <a:latin typeface="Arial"/>
                <a:cs typeface="Arial"/>
              </a:rPr>
            </a:br>
            <a:r>
              <a:rPr lang="en-US" sz="2000" b="1" dirty="0" smtClean="0">
                <a:latin typeface="Arial"/>
                <a:cs typeface="Arial"/>
              </a:rPr>
              <a:t>Project Overview</a:t>
            </a:r>
            <a:endParaRPr lang="en-US" sz="2000" b="1" dirty="0">
              <a:latin typeface="Arial"/>
              <a:cs typeface="Arial"/>
            </a:endParaRPr>
          </a:p>
        </p:txBody>
      </p:sp>
      <p:pic>
        <p:nvPicPr>
          <p:cNvPr id="4" name="cut glee video for acceptanc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85813" y="1868488"/>
            <a:ext cx="7569200" cy="4257675"/>
          </a:xfrm>
        </p:spPr>
      </p:pic>
    </p:spTree>
    <p:extLst>
      <p:ext uri="{BB962C8B-B14F-4D97-AF65-F5344CB8AC3E}">
        <p14:creationId xmlns:p14="http://schemas.microsoft.com/office/powerpoint/2010/main" val="239869096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5208</TotalTime>
  <Words>2336</Words>
  <Application>Microsoft Macintosh PowerPoint</Application>
  <PresentationFormat>On-screen Show (4:3)</PresentationFormat>
  <Paragraphs>408</Paragraphs>
  <Slides>49</Slides>
  <Notes>20</Notes>
  <HiddenSlides>0</HiddenSlides>
  <MMClips>1</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Story</vt:lpstr>
      <vt:lpstr>Acceptance</vt:lpstr>
      <vt:lpstr>Agenda</vt:lpstr>
      <vt:lpstr>Team Boomz</vt:lpstr>
      <vt:lpstr>PowerPoint Presentation</vt:lpstr>
      <vt:lpstr>PowerPoint Presentation</vt:lpstr>
      <vt:lpstr>PowerPoint Presentation</vt:lpstr>
      <vt:lpstr>PowerPoint Presentation</vt:lpstr>
      <vt:lpstr>PowerPoint Presentation</vt:lpstr>
      <vt:lpstr>Mini Musical Star Project Overview</vt:lpstr>
      <vt:lpstr>Mini Musical Star Project Overview - Features</vt:lpstr>
      <vt:lpstr>Mini Musical Star Project Overview - Features</vt:lpstr>
      <vt:lpstr>Mini Musical Star Deliverables</vt:lpstr>
      <vt:lpstr>PowerPoint Presentation</vt:lpstr>
      <vt:lpstr>PowerPoint Presentation</vt:lpstr>
      <vt:lpstr>Development Process</vt:lpstr>
      <vt:lpstr>Development Process Frequently Asked Questions</vt:lpstr>
      <vt:lpstr>Stuff we are using?</vt:lpstr>
      <vt:lpstr>Metrics</vt:lpstr>
      <vt:lpstr>PowerPoint Presentation</vt:lpstr>
      <vt:lpstr>PowerPoint Presentation</vt:lpstr>
      <vt:lpstr>PowerPoint Presentation</vt:lpstr>
      <vt:lpstr>Bug Metric Bug Severity Guidelines </vt:lpstr>
      <vt:lpstr>Bug Metric Bug Fix – Development Impact</vt:lpstr>
      <vt:lpstr>Bug Metric Bug Log </vt:lpstr>
      <vt:lpstr>Bug Metric Bug Log </vt:lpstr>
      <vt:lpstr>Use Case Diagram</vt:lpstr>
      <vt:lpstr>Use Case Diagram</vt:lpstr>
      <vt:lpstr>Use Case Diagram</vt:lpstr>
      <vt:lpstr>Use Case Diagram</vt:lpstr>
      <vt:lpstr>Use Case Diagram</vt:lpstr>
      <vt:lpstr>Use Case Diagram</vt:lpstr>
      <vt:lpstr>Use Case Diagram</vt:lpstr>
      <vt:lpstr>Mini Musical Star Differentiating Factors</vt:lpstr>
      <vt:lpstr>Technical Risk Mitigation</vt:lpstr>
      <vt:lpstr>Technical Risk Mitigation</vt:lpstr>
      <vt:lpstr>Risk &amp; Mitigation</vt:lpstr>
      <vt:lpstr>Risk &amp; Mitigation</vt:lpstr>
      <vt:lpstr>Learning Outcomes</vt:lpstr>
      <vt:lpstr>Learning Outcomes</vt:lpstr>
      <vt:lpstr>Q&amp;A</vt:lpstr>
      <vt:lpstr>Editing Functionalities August Week 2 - 3</vt:lpstr>
      <vt:lpstr>Editing Functionalities August Week 3 - 4</vt:lpstr>
      <vt:lpstr>Editing Functionalities August Week 4 - 5</vt:lpstr>
      <vt:lpstr>Saving Functionalities August Week 5    </vt:lpstr>
      <vt:lpstr>Saving Functionalities September Week 1   </vt:lpstr>
      <vt:lpstr>Saving Functionalities September Week 2   </vt:lpstr>
      <vt:lpstr>Distribution Functionalities September Week 3 – 5 </vt:lpstr>
      <vt:lpstr>iPad Deployment August - November</vt:lpstr>
      <vt:lpstr>AppStore Deployment October Week 3 – November Week 3</vt:lpstr>
    </vt:vector>
  </TitlesOfParts>
  <Company>Singapore Management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Acceptance</dc:title>
  <dc:creator>Asti Andayani Temi</dc:creator>
  <cp:lastModifiedBy>T</cp:lastModifiedBy>
  <cp:revision>119</cp:revision>
  <dcterms:created xsi:type="dcterms:W3CDTF">2011-08-02T09:08:17Z</dcterms:created>
  <dcterms:modified xsi:type="dcterms:W3CDTF">2011-08-08T03:30:50Z</dcterms:modified>
</cp:coreProperties>
</file>